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9"/>
  </p:notesMasterIdLst>
  <p:sldIdLst>
    <p:sldId id="256" r:id="rId2"/>
    <p:sldId id="261" r:id="rId3"/>
    <p:sldId id="257" r:id="rId4"/>
    <p:sldId id="258" r:id="rId5"/>
    <p:sldId id="259" r:id="rId6"/>
    <p:sldId id="263" r:id="rId7"/>
    <p:sldId id="273" r:id="rId8"/>
    <p:sldId id="267" r:id="rId9"/>
    <p:sldId id="260" r:id="rId10"/>
    <p:sldId id="268" r:id="rId11"/>
    <p:sldId id="265" r:id="rId12"/>
    <p:sldId id="272" r:id="rId13"/>
    <p:sldId id="269" r:id="rId14"/>
    <p:sldId id="270" r:id="rId15"/>
    <p:sldId id="266" r:id="rId16"/>
    <p:sldId id="262" r:id="rId17"/>
    <p:sldId id="264" r:id="rId18"/>
  </p:sldIdLst>
  <p:sldSz cx="18288000" cy="10287000"/>
  <p:notesSz cx="6858000" cy="9144000"/>
  <p:embeddedFontLst>
    <p:embeddedFont>
      <p:font typeface="210 밀레니얼" panose="020B0600000101010101" charset="-127"/>
      <p:regular r:id="rId20"/>
    </p:embeddedFont>
    <p:embeddedFont>
      <p:font typeface="맑은 고딕" panose="020B0503020000020004" pitchFamily="50" charset="-127"/>
      <p:regular r:id="rId21"/>
      <p:bold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FF99"/>
    <a:srgbClr val="CEE6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6242" autoAdjust="0"/>
  </p:normalViewPr>
  <p:slideViewPr>
    <p:cSldViewPr>
      <p:cViewPr varScale="1">
        <p:scale>
          <a:sx n="71" d="100"/>
          <a:sy n="71" d="100"/>
        </p:scale>
        <p:origin x="750" y="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83DB66-02AB-43DD-A74F-E80CB35DBCE1}" type="datetimeFigureOut">
              <a:rPr lang="ko-KR" altLang="en-US" smtClean="0"/>
              <a:t>2025-08-26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9617DE-1A78-4A01-A03B-7A7D2353BA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49933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9617DE-1A78-4A01-A03B-7A7D2353BAD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60566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52B38B-B637-F797-D17F-9465B0141A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E27F03D-8F1A-A1E1-A171-54B5C6709F8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78AAB563-1263-370B-47AA-EC9B7CEE828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63DC6EC-36BF-F6E5-7882-5CD0829AE8C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9617DE-1A78-4A01-A03B-7A7D2353BAD9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11000402020202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483313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FF99">
            <a:alpha val="29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media" Target="../media/media5.mp4"/><Relationship Id="rId7" Type="http://schemas.openxmlformats.org/officeDocument/2006/relationships/image" Target="../media/image25.pn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24.png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5.mp4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1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4.png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2.mp4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9825" y="495300"/>
            <a:ext cx="16668349" cy="8937333"/>
            <a:chOff x="0" y="0"/>
            <a:chExt cx="4390018" cy="23538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3530918" y="4332828"/>
            <a:ext cx="11226161" cy="18723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623"/>
              </a:lnSpc>
            </a:pPr>
            <a:r>
              <a:rPr lang="ko-KR" altLang="en-US" sz="10445" dirty="0">
                <a:solidFill>
                  <a:srgbClr val="3087BB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스마트 </a:t>
            </a:r>
            <a:r>
              <a:rPr lang="ko-KR" altLang="en-US" sz="10445" dirty="0" err="1">
                <a:solidFill>
                  <a:srgbClr val="3087BB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무드등</a:t>
            </a:r>
            <a:endParaRPr lang="en-US" sz="10445" dirty="0">
              <a:solidFill>
                <a:srgbClr val="3087BB"/>
              </a:solidFill>
              <a:latin typeface="210 밀레니얼"/>
              <a:ea typeface="210 밀레니얼"/>
              <a:cs typeface="210 밀레니얼"/>
              <a:sym typeface="210 밀레니얼"/>
            </a:endParaRPr>
          </a:p>
        </p:txBody>
      </p:sp>
      <p:sp>
        <p:nvSpPr>
          <p:cNvPr id="8" name="AutoShape 8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8" name="TextBox 6">
            <a:extLst>
              <a:ext uri="{FF2B5EF4-FFF2-40B4-BE49-F238E27FC236}">
                <a16:creationId xmlns:a16="http://schemas.microsoft.com/office/drawing/2014/main" id="{62448615-E8F6-DB72-CFDF-F5D2FAB50FC4}"/>
              </a:ext>
            </a:extLst>
          </p:cNvPr>
          <p:cNvSpPr txBox="1"/>
          <p:nvPr/>
        </p:nvSpPr>
        <p:spPr>
          <a:xfrm>
            <a:off x="3530917" y="2810015"/>
            <a:ext cx="11226161" cy="16350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623"/>
              </a:lnSpc>
            </a:pPr>
            <a:r>
              <a:rPr lang="ko-KR" altLang="en-US" sz="6000" dirty="0">
                <a:latin typeface="210 밀레니얼"/>
                <a:ea typeface="210 밀레니얼"/>
                <a:cs typeface="210 밀레니얼"/>
                <a:sym typeface="210 밀레니얼"/>
              </a:rPr>
              <a:t>미니 프로젝트</a:t>
            </a:r>
            <a:endParaRPr lang="en-US" sz="6000" dirty="0">
              <a:latin typeface="210 밀레니얼"/>
              <a:ea typeface="210 밀레니얼"/>
              <a:cs typeface="210 밀레니얼"/>
              <a:sym typeface="210 밀레니얼"/>
            </a:endParaRPr>
          </a:p>
        </p:txBody>
      </p:sp>
      <p:sp>
        <p:nvSpPr>
          <p:cNvPr id="5" name="TextBox 19">
            <a:extLst>
              <a:ext uri="{FF2B5EF4-FFF2-40B4-BE49-F238E27FC236}">
                <a16:creationId xmlns:a16="http://schemas.microsoft.com/office/drawing/2014/main" id="{61D05A1E-D743-5B4B-3192-364D5B739277}"/>
              </a:ext>
            </a:extLst>
          </p:cNvPr>
          <p:cNvSpPr txBox="1"/>
          <p:nvPr/>
        </p:nvSpPr>
        <p:spPr>
          <a:xfrm>
            <a:off x="12039600" y="7963037"/>
            <a:ext cx="5819575" cy="97751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895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1D2A3A"/>
                </a:solidFill>
                <a:effectLst/>
                <a:uLnTx/>
                <a:uFillTx/>
                <a:latin typeface="210 밀레니얼"/>
                <a:ea typeface="210 밀레니얼"/>
                <a:cs typeface="210 밀레니얼"/>
                <a:sym typeface="210 밀레니얼"/>
              </a:rPr>
              <a:t>이동우</a:t>
            </a:r>
            <a:r>
              <a:rPr kumimoji="0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srgbClr val="1D2A3A"/>
                </a:solidFill>
                <a:effectLst/>
                <a:uLnTx/>
                <a:uFillTx/>
                <a:latin typeface="210 밀레니얼"/>
                <a:ea typeface="210 밀레니얼"/>
                <a:cs typeface="210 밀레니얼"/>
                <a:sym typeface="210 밀레니얼"/>
              </a:rPr>
              <a:t>,</a:t>
            </a:r>
            <a:r>
              <a:rPr lang="en-US" altLang="ko-KR" sz="4000" dirty="0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 </a:t>
            </a:r>
            <a:r>
              <a:rPr kumimoji="0" lang="ko-KR" altLang="en-US" sz="4000" b="0" i="0" u="none" strike="noStrike" kern="1200" cap="none" spc="0" normalizeH="0" baseline="0" noProof="0" dirty="0" err="1">
                <a:ln>
                  <a:noFill/>
                </a:ln>
                <a:solidFill>
                  <a:srgbClr val="1D2A3A"/>
                </a:solidFill>
                <a:effectLst/>
                <a:uLnTx/>
                <a:uFillTx/>
                <a:latin typeface="210 밀레니얼"/>
                <a:ea typeface="210 밀레니얼"/>
                <a:cs typeface="210 밀레니얼"/>
                <a:sym typeface="210 밀레니얼"/>
              </a:rPr>
              <a:t>이두현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srgbClr val="1D2A3A"/>
              </a:solidFill>
              <a:effectLst/>
              <a:uLnTx/>
              <a:uFillTx/>
              <a:latin typeface="210 밀레니얼"/>
              <a:ea typeface="210 밀레니얼"/>
              <a:cs typeface="210 밀레니얼"/>
              <a:sym typeface="210 밀레니얼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7A7039-B728-8238-BEE6-52A9A9094F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2">
            <a:extLst>
              <a:ext uri="{FF2B5EF4-FFF2-40B4-BE49-F238E27FC236}">
                <a16:creationId xmlns:a16="http://schemas.microsoft.com/office/drawing/2014/main" id="{444DC293-D1A4-76B0-9E5A-8BE071220B2F}"/>
              </a:ext>
            </a:extLst>
          </p:cNvPr>
          <p:cNvGrpSpPr/>
          <p:nvPr/>
        </p:nvGrpSpPr>
        <p:grpSpPr>
          <a:xfrm>
            <a:off x="809825" y="419100"/>
            <a:ext cx="16668349" cy="9118159"/>
            <a:chOff x="0" y="-47625"/>
            <a:chExt cx="4390018" cy="2401490"/>
          </a:xfrm>
        </p:grpSpPr>
        <p:sp>
          <p:nvSpPr>
            <p:cNvPr id="28" name="Freeform 3">
              <a:extLst>
                <a:ext uri="{FF2B5EF4-FFF2-40B4-BE49-F238E27FC236}">
                  <a16:creationId xmlns:a16="http://schemas.microsoft.com/office/drawing/2014/main" id="{C11EB844-A3AA-B791-F1F4-13643869F67F}"/>
                </a:ext>
              </a:extLst>
            </p:cNvPr>
            <p:cNvSpPr/>
            <p:nvPr/>
          </p:nvSpPr>
          <p:spPr>
            <a:xfrm>
              <a:off x="0" y="-3551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9" name="TextBox 4">
              <a:extLst>
                <a:ext uri="{FF2B5EF4-FFF2-40B4-BE49-F238E27FC236}">
                  <a16:creationId xmlns:a16="http://schemas.microsoft.com/office/drawing/2014/main" id="{E67F1326-C523-4A47-E361-A8E08415FD2F}"/>
                </a:ext>
              </a:extLst>
            </p:cNvPr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659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5" name="AutoShape 5">
            <a:extLst>
              <a:ext uri="{FF2B5EF4-FFF2-40B4-BE49-F238E27FC236}">
                <a16:creationId xmlns:a16="http://schemas.microsoft.com/office/drawing/2014/main" id="{682C677E-AF2D-B27B-00B6-2BB8201EFAD3}"/>
              </a:ext>
            </a:extLst>
          </p:cNvPr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9" name="TextBox 19">
            <a:extLst>
              <a:ext uri="{FF2B5EF4-FFF2-40B4-BE49-F238E27FC236}">
                <a16:creationId xmlns:a16="http://schemas.microsoft.com/office/drawing/2014/main" id="{A0D436DE-83F5-598A-ED43-76994554AA5E}"/>
              </a:ext>
            </a:extLst>
          </p:cNvPr>
          <p:cNvSpPr txBox="1"/>
          <p:nvPr/>
        </p:nvSpPr>
        <p:spPr>
          <a:xfrm>
            <a:off x="609600" y="1698963"/>
            <a:ext cx="5602845" cy="10333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895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6000" dirty="0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기능 설명</a:t>
            </a:r>
            <a:endParaRPr kumimoji="0" lang="en-US" sz="6000" b="0" i="0" u="none" strike="noStrike" kern="1200" cap="none" spc="0" normalizeH="0" baseline="0" noProof="0" dirty="0">
              <a:ln>
                <a:noFill/>
              </a:ln>
              <a:solidFill>
                <a:srgbClr val="1D2A3A"/>
              </a:solidFill>
              <a:effectLst/>
              <a:uLnTx/>
              <a:uFillTx/>
              <a:latin typeface="210 밀레니얼"/>
              <a:ea typeface="210 밀레니얼"/>
              <a:cs typeface="210 밀레니얼"/>
              <a:sym typeface="210 밀레니얼"/>
            </a:endParaRPr>
          </a:p>
        </p:txBody>
      </p:sp>
      <p:sp>
        <p:nvSpPr>
          <p:cNvPr id="2" name="TextBox 19">
            <a:extLst>
              <a:ext uri="{FF2B5EF4-FFF2-40B4-BE49-F238E27FC236}">
                <a16:creationId xmlns:a16="http://schemas.microsoft.com/office/drawing/2014/main" id="{F44D2DE7-59FF-7765-FE56-A2AAB87CC56C}"/>
              </a:ext>
            </a:extLst>
          </p:cNvPr>
          <p:cNvSpPr txBox="1"/>
          <p:nvPr/>
        </p:nvSpPr>
        <p:spPr>
          <a:xfrm>
            <a:off x="827410" y="2646484"/>
            <a:ext cx="5819575" cy="97751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895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 dirty="0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LCD </a:t>
            </a:r>
            <a:r>
              <a:rPr lang="ko-KR" altLang="en-US" sz="4000" dirty="0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출력 기능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srgbClr val="1D2A3A"/>
              </a:solidFill>
              <a:effectLst/>
              <a:uLnTx/>
              <a:uFillTx/>
              <a:latin typeface="210 밀레니얼"/>
              <a:ea typeface="210 밀레니얼"/>
              <a:cs typeface="210 밀레니얼"/>
              <a:sym typeface="210 밀레니얼"/>
            </a:endParaRPr>
          </a:p>
        </p:txBody>
      </p:sp>
      <p:sp>
        <p:nvSpPr>
          <p:cNvPr id="3" name="TextBox 19">
            <a:extLst>
              <a:ext uri="{FF2B5EF4-FFF2-40B4-BE49-F238E27FC236}">
                <a16:creationId xmlns:a16="http://schemas.microsoft.com/office/drawing/2014/main" id="{3366D774-D0CE-1B20-B867-02333921F078}"/>
              </a:ext>
            </a:extLst>
          </p:cNvPr>
          <p:cNvSpPr txBox="1"/>
          <p:nvPr/>
        </p:nvSpPr>
        <p:spPr>
          <a:xfrm>
            <a:off x="11125200" y="2346420"/>
            <a:ext cx="5819575" cy="67371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895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1D2A3A"/>
                </a:solidFill>
                <a:effectLst/>
                <a:uLnTx/>
                <a:uFillTx/>
                <a:latin typeface="210 밀레니얼"/>
                <a:ea typeface="210 밀레니얼"/>
                <a:cs typeface="210 밀레니얼"/>
                <a:sym typeface="210 밀레니얼"/>
              </a:rPr>
              <a:t>블루투스 모듈을 이용해</a:t>
            </a:r>
            <a:endParaRPr kumimoji="0" lang="en-US" altLang="ko-KR" sz="3600" b="0" i="0" u="none" strike="noStrike" kern="1200" cap="none" spc="0" normalizeH="0" baseline="0" noProof="0" dirty="0">
              <a:ln>
                <a:noFill/>
              </a:ln>
              <a:solidFill>
                <a:srgbClr val="1D2A3A"/>
              </a:solidFill>
              <a:effectLst/>
              <a:uLnTx/>
              <a:uFillTx/>
              <a:latin typeface="210 밀레니얼"/>
              <a:ea typeface="210 밀레니얼"/>
              <a:cs typeface="210 밀레니얼"/>
              <a:sym typeface="210 밀레니얼"/>
            </a:endParaRPr>
          </a:p>
          <a:p>
            <a:pPr marL="0" marR="0" lvl="0" indent="0" algn="ctr" defTabSz="914400" rtl="0" eaLnBrk="1" fontAlgn="auto" latinLnBrk="0" hangingPunct="1">
              <a:lnSpc>
                <a:spcPts val="895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1D2A3A"/>
                </a:solidFill>
                <a:effectLst/>
                <a:uLnTx/>
                <a:uFillTx/>
                <a:latin typeface="210 밀레니얼"/>
                <a:ea typeface="210 밀레니얼"/>
                <a:cs typeface="210 밀레니얼"/>
                <a:sym typeface="210 밀레니얼"/>
              </a:rPr>
              <a:t>GET TIME</a:t>
            </a: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1D2A3A"/>
                </a:solidFill>
                <a:effectLst/>
                <a:uLnTx/>
                <a:uFillTx/>
                <a:latin typeface="210 밀레니얼"/>
                <a:ea typeface="210 밀레니얼"/>
                <a:cs typeface="210 밀레니얼"/>
                <a:sym typeface="210 밀레니얼"/>
              </a:rPr>
              <a:t>으로 현재 시간과 </a:t>
            </a:r>
            <a:r>
              <a:rPr kumimoji="0" lang="en-US" altLang="ko-KR" sz="3600" b="0" i="0" u="none" strike="noStrike" kern="1200" cap="none" spc="0" normalizeH="0" baseline="0" noProof="0" dirty="0">
                <a:ln>
                  <a:noFill/>
                </a:ln>
                <a:solidFill>
                  <a:srgbClr val="1D2A3A"/>
                </a:solidFill>
                <a:effectLst/>
                <a:uLnTx/>
                <a:uFillTx/>
                <a:latin typeface="210 밀레니얼"/>
                <a:ea typeface="210 밀레니얼"/>
                <a:cs typeface="210 밀레니얼"/>
                <a:sym typeface="210 밀레니얼"/>
              </a:rPr>
              <a:t>GET SUN</a:t>
            </a: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1D2A3A"/>
                </a:solidFill>
                <a:effectLst/>
                <a:uLnTx/>
                <a:uFillTx/>
                <a:latin typeface="210 밀레니얼"/>
                <a:ea typeface="210 밀레니얼"/>
                <a:cs typeface="210 밀레니얼"/>
                <a:sym typeface="210 밀레니얼"/>
              </a:rPr>
              <a:t>으로 일몰 일출</a:t>
            </a:r>
            <a:r>
              <a:rPr kumimoji="0" lang="en-US" altLang="ko-KR" sz="3600" b="0" i="0" u="none" strike="noStrike" kern="1200" cap="none" spc="0" normalizeH="0" baseline="0" noProof="0" dirty="0">
                <a:ln>
                  <a:noFill/>
                </a:ln>
                <a:solidFill>
                  <a:srgbClr val="1D2A3A"/>
                </a:solidFill>
                <a:effectLst/>
                <a:uLnTx/>
                <a:uFillTx/>
                <a:latin typeface="210 밀레니얼"/>
                <a:ea typeface="210 밀레니얼"/>
                <a:cs typeface="210 밀레니얼"/>
                <a:sym typeface="210 밀레니얼"/>
              </a:rPr>
              <a:t>, GET WEATHER</a:t>
            </a: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1D2A3A"/>
                </a:solidFill>
                <a:effectLst/>
                <a:uLnTx/>
                <a:uFillTx/>
                <a:latin typeface="210 밀레니얼"/>
                <a:ea typeface="210 밀레니얼"/>
                <a:cs typeface="210 밀레니얼"/>
                <a:sym typeface="210 밀레니얼"/>
              </a:rPr>
              <a:t>로 현재 날씨를 받아 </a:t>
            </a:r>
            <a:r>
              <a:rPr kumimoji="0" lang="en-US" altLang="ko-KR" sz="3600" b="0" i="0" u="none" strike="noStrike" kern="1200" cap="none" spc="0" normalizeH="0" baseline="0" noProof="0" dirty="0">
                <a:ln>
                  <a:noFill/>
                </a:ln>
                <a:solidFill>
                  <a:srgbClr val="1D2A3A"/>
                </a:solidFill>
                <a:effectLst/>
                <a:uLnTx/>
                <a:uFillTx/>
                <a:latin typeface="210 밀레니얼"/>
                <a:ea typeface="210 밀레니얼"/>
                <a:cs typeface="210 밀레니얼"/>
                <a:sym typeface="210 밀레니얼"/>
              </a:rPr>
              <a:t>LCD</a:t>
            </a: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1D2A3A"/>
                </a:solidFill>
                <a:effectLst/>
                <a:uLnTx/>
                <a:uFillTx/>
                <a:latin typeface="210 밀레니얼"/>
                <a:ea typeface="210 밀레니얼"/>
                <a:cs typeface="210 밀레니얼"/>
                <a:sym typeface="210 밀레니얼"/>
              </a:rPr>
              <a:t>에 표시합니다</a:t>
            </a:r>
            <a:r>
              <a:rPr kumimoji="0" lang="en-US" altLang="ko-KR" sz="3600" b="0" i="0" u="none" strike="noStrike" kern="1200" cap="none" spc="0" normalizeH="0" baseline="0" noProof="0" dirty="0">
                <a:ln>
                  <a:noFill/>
                </a:ln>
                <a:solidFill>
                  <a:srgbClr val="1D2A3A"/>
                </a:solidFill>
                <a:effectLst/>
                <a:uLnTx/>
                <a:uFillTx/>
                <a:latin typeface="210 밀레니얼"/>
                <a:ea typeface="210 밀레니얼"/>
                <a:cs typeface="210 밀레니얼"/>
                <a:sym typeface="210 밀레니얼"/>
              </a:rPr>
              <a:t>.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1D2A3A"/>
              </a:solidFill>
              <a:effectLst/>
              <a:uLnTx/>
              <a:uFillTx/>
              <a:latin typeface="210 밀레니얼"/>
              <a:ea typeface="210 밀레니얼"/>
              <a:cs typeface="210 밀레니얼"/>
              <a:sym typeface="210 밀레니얼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2AD40B6-FEC2-49B0-A279-2D967BFE0F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494" y="3998149"/>
            <a:ext cx="9764391" cy="5424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2004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10B309-7CA0-8DE3-6440-D183138071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2">
            <a:extLst>
              <a:ext uri="{FF2B5EF4-FFF2-40B4-BE49-F238E27FC236}">
                <a16:creationId xmlns:a16="http://schemas.microsoft.com/office/drawing/2014/main" id="{9FDF901B-3430-5BDE-C5C0-0A8028699E84}"/>
              </a:ext>
            </a:extLst>
          </p:cNvPr>
          <p:cNvGrpSpPr/>
          <p:nvPr/>
        </p:nvGrpSpPr>
        <p:grpSpPr>
          <a:xfrm>
            <a:off x="809825" y="419100"/>
            <a:ext cx="16668349" cy="9118159"/>
            <a:chOff x="0" y="-47625"/>
            <a:chExt cx="4390018" cy="2401490"/>
          </a:xfrm>
        </p:grpSpPr>
        <p:sp>
          <p:nvSpPr>
            <p:cNvPr id="28" name="Freeform 3">
              <a:extLst>
                <a:ext uri="{FF2B5EF4-FFF2-40B4-BE49-F238E27FC236}">
                  <a16:creationId xmlns:a16="http://schemas.microsoft.com/office/drawing/2014/main" id="{3231028E-5BB6-7C68-3AC6-906E819DAF6A}"/>
                </a:ext>
              </a:extLst>
            </p:cNvPr>
            <p:cNvSpPr/>
            <p:nvPr/>
          </p:nvSpPr>
          <p:spPr>
            <a:xfrm>
              <a:off x="0" y="-3551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9" name="TextBox 4">
              <a:extLst>
                <a:ext uri="{FF2B5EF4-FFF2-40B4-BE49-F238E27FC236}">
                  <a16:creationId xmlns:a16="http://schemas.microsoft.com/office/drawing/2014/main" id="{0405B40D-B144-7708-E298-77A4D01D1F5D}"/>
                </a:ext>
              </a:extLst>
            </p:cNvPr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659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5" name="AutoShape 5">
            <a:extLst>
              <a:ext uri="{FF2B5EF4-FFF2-40B4-BE49-F238E27FC236}">
                <a16:creationId xmlns:a16="http://schemas.microsoft.com/office/drawing/2014/main" id="{6814FF3E-5BCC-BA16-BDFE-21AEB86EB06B}"/>
              </a:ext>
            </a:extLst>
          </p:cNvPr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9" name="TextBox 19">
            <a:extLst>
              <a:ext uri="{FF2B5EF4-FFF2-40B4-BE49-F238E27FC236}">
                <a16:creationId xmlns:a16="http://schemas.microsoft.com/office/drawing/2014/main" id="{8352DD24-6419-6AA7-4EC7-CCA0BEB3D258}"/>
              </a:ext>
            </a:extLst>
          </p:cNvPr>
          <p:cNvSpPr txBox="1"/>
          <p:nvPr/>
        </p:nvSpPr>
        <p:spPr>
          <a:xfrm>
            <a:off x="832237" y="1506359"/>
            <a:ext cx="10439400" cy="10333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ts val="895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6000" b="0" i="0" u="none" strike="noStrike" kern="1200" cap="none" spc="0" normalizeH="0" baseline="0" noProof="0" dirty="0">
                <a:ln>
                  <a:noFill/>
                </a:ln>
                <a:solidFill>
                  <a:srgbClr val="1D2A3A"/>
                </a:solidFill>
                <a:effectLst/>
                <a:uLnTx/>
                <a:uFillTx/>
                <a:latin typeface="210 밀레니얼"/>
                <a:ea typeface="210 밀레니얼"/>
                <a:cs typeface="210 밀레니얼"/>
                <a:sym typeface="210 밀레니얼"/>
              </a:rPr>
              <a:t>기능 설명</a:t>
            </a:r>
            <a:r>
              <a:rPr lang="en-US" altLang="ko-KR" sz="6000" dirty="0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( </a:t>
            </a:r>
            <a:r>
              <a:rPr lang="ko-KR" altLang="en-US" sz="6000" dirty="0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클라이언트 </a:t>
            </a:r>
            <a:r>
              <a:rPr lang="en-US" altLang="ko-KR" sz="6000" dirty="0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SQL)</a:t>
            </a:r>
            <a:endParaRPr kumimoji="0" lang="en-US" sz="6000" b="0" i="0" u="none" strike="noStrike" kern="1200" cap="none" spc="0" normalizeH="0" baseline="0" noProof="0" dirty="0">
              <a:ln>
                <a:noFill/>
              </a:ln>
              <a:solidFill>
                <a:srgbClr val="1D2A3A"/>
              </a:solidFill>
              <a:effectLst/>
              <a:uLnTx/>
              <a:uFillTx/>
              <a:latin typeface="210 밀레니얼"/>
              <a:ea typeface="210 밀레니얼"/>
              <a:cs typeface="210 밀레니얼"/>
              <a:sym typeface="210 밀레니얼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EE7F978-BC0C-2BA7-D6DB-A46A6F6207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0200" y="4965875"/>
            <a:ext cx="7361444" cy="4334837"/>
          </a:xfrm>
          <a:prstGeom prst="rect">
            <a:avLst/>
          </a:prstGeom>
        </p:spPr>
      </p:pic>
      <p:sp>
        <p:nvSpPr>
          <p:cNvPr id="3" name="TextBox 19">
            <a:extLst>
              <a:ext uri="{FF2B5EF4-FFF2-40B4-BE49-F238E27FC236}">
                <a16:creationId xmlns:a16="http://schemas.microsoft.com/office/drawing/2014/main" id="{D1DAF380-93ED-99E4-00FC-4E071F3F1132}"/>
              </a:ext>
            </a:extLst>
          </p:cNvPr>
          <p:cNvSpPr txBox="1"/>
          <p:nvPr/>
        </p:nvSpPr>
        <p:spPr>
          <a:xfrm>
            <a:off x="11834892" y="4925541"/>
            <a:ext cx="4037080" cy="9662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ts val="895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3600" dirty="0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update </a:t>
            </a:r>
            <a:r>
              <a:rPr lang="ko-KR" altLang="en-US" sz="3600" dirty="0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혹은 </a:t>
            </a:r>
            <a:r>
              <a:rPr lang="en-US" altLang="ko-KR" sz="3600" dirty="0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insert</a:t>
            </a:r>
            <a:endParaRPr kumimoji="0" lang="en-US" altLang="ko-KR" sz="3600" b="0" i="0" u="none" strike="noStrike" kern="1200" cap="none" spc="0" normalizeH="0" baseline="0" noProof="0" dirty="0">
              <a:ln>
                <a:noFill/>
              </a:ln>
              <a:solidFill>
                <a:srgbClr val="1D2A3A"/>
              </a:solidFill>
              <a:effectLst/>
              <a:uLnTx/>
              <a:uFillTx/>
              <a:latin typeface="210 밀레니얼"/>
              <a:ea typeface="210 밀레니얼"/>
              <a:cs typeface="210 밀레니얼"/>
              <a:sym typeface="210 밀레니얼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66E3EF43-C41C-D6F9-8680-634321F065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5985" y="2748099"/>
            <a:ext cx="9166265" cy="2512682"/>
          </a:xfrm>
          <a:prstGeom prst="rect">
            <a:avLst/>
          </a:prstGeom>
        </p:spPr>
      </p:pic>
      <p:sp>
        <p:nvSpPr>
          <p:cNvPr id="15" name="Freeform 3">
            <a:extLst>
              <a:ext uri="{FF2B5EF4-FFF2-40B4-BE49-F238E27FC236}">
                <a16:creationId xmlns:a16="http://schemas.microsoft.com/office/drawing/2014/main" id="{95AC0D29-5A5E-7F18-ED2E-38566B43DD60}"/>
              </a:ext>
            </a:extLst>
          </p:cNvPr>
          <p:cNvSpPr/>
          <p:nvPr/>
        </p:nvSpPr>
        <p:spPr>
          <a:xfrm>
            <a:off x="1189666" y="4925541"/>
            <a:ext cx="4953000" cy="1925305"/>
          </a:xfrm>
          <a:custGeom>
            <a:avLst/>
            <a:gdLst/>
            <a:ahLst/>
            <a:cxnLst/>
            <a:rect l="l" t="t" r="r" b="b"/>
            <a:pathLst>
              <a:path w="4390018" h="2353865">
                <a:moveTo>
                  <a:pt x="0" y="0"/>
                </a:moveTo>
                <a:lnTo>
                  <a:pt x="4390018" y="0"/>
                </a:lnTo>
                <a:lnTo>
                  <a:pt x="4390018" y="2353865"/>
                </a:lnTo>
                <a:lnTo>
                  <a:pt x="0" y="2353865"/>
                </a:lnTo>
                <a:close/>
              </a:path>
            </a:pathLst>
          </a:custGeom>
          <a:noFill/>
          <a:ln w="9525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GET</a:t>
            </a:r>
            <a:r>
              <a:rPr lang="ko-KR" altLang="en-US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 </a:t>
            </a:r>
            <a:r>
              <a:rPr lang="en-US" altLang="ko-KR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:</a:t>
            </a:r>
            <a:r>
              <a:rPr lang="ko-KR" altLang="en-US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 원하는 데이터 얻기</a:t>
            </a:r>
            <a:endParaRPr lang="en-US" altLang="ko-KR" dirty="0">
              <a:solidFill>
                <a:prstClr val="black"/>
              </a:solidFill>
              <a:latin typeface="Calibri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>
              <a:solidFill>
                <a:prstClr val="black"/>
              </a:solidFill>
              <a:latin typeface="Calibri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ON  : </a:t>
            </a:r>
            <a:r>
              <a:rPr lang="ko-KR" altLang="en-US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 </a:t>
            </a:r>
            <a:r>
              <a:rPr lang="ko-KR" altLang="en-US" dirty="0" err="1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무드등을</a:t>
            </a:r>
            <a:r>
              <a:rPr lang="ko-KR" altLang="en-US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 </a:t>
            </a:r>
            <a:r>
              <a:rPr lang="ko-KR" altLang="en-US" dirty="0" err="1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키기위해</a:t>
            </a:r>
            <a:r>
              <a:rPr lang="ko-KR" altLang="en-US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 원하는 데이터 얻고 데이터 넘겨주며 상태 업데이트</a:t>
            </a:r>
            <a:endParaRPr lang="en-US" altLang="ko-KR" dirty="0">
              <a:solidFill>
                <a:prstClr val="black"/>
              </a:solidFill>
              <a:latin typeface="Calibri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>
              <a:solidFill>
                <a:prstClr val="black"/>
              </a:solidFill>
              <a:latin typeface="Calibri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OFF : </a:t>
            </a:r>
            <a:r>
              <a:rPr lang="ko-KR" altLang="en-US" dirty="0" err="1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무드등</a:t>
            </a:r>
            <a:r>
              <a:rPr lang="ko-KR" altLang="en-US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 끄고 상태 업데이트</a:t>
            </a:r>
            <a:endParaRPr lang="en-US" altLang="ko-KR" dirty="0">
              <a:solidFill>
                <a:prstClr val="black"/>
              </a:solidFill>
              <a:latin typeface="Calibri"/>
              <a:ea typeface="맑은 고딕" panose="020B0503020000020004" pitchFamily="50" charset="-127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8F961042-1FF6-00E5-40D3-BCE8579610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2423" y="6619375"/>
            <a:ext cx="4357380" cy="2753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27976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106C71-B3F3-B3BC-B35E-3FCDDCF392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2">
            <a:extLst>
              <a:ext uri="{FF2B5EF4-FFF2-40B4-BE49-F238E27FC236}">
                <a16:creationId xmlns:a16="http://schemas.microsoft.com/office/drawing/2014/main" id="{15D22F9E-B88C-7C1D-C6D9-8B612C27782F}"/>
              </a:ext>
            </a:extLst>
          </p:cNvPr>
          <p:cNvGrpSpPr/>
          <p:nvPr/>
        </p:nvGrpSpPr>
        <p:grpSpPr>
          <a:xfrm>
            <a:off x="809825" y="419100"/>
            <a:ext cx="16668349" cy="9118159"/>
            <a:chOff x="0" y="-47625"/>
            <a:chExt cx="4390018" cy="2401490"/>
          </a:xfrm>
        </p:grpSpPr>
        <p:sp>
          <p:nvSpPr>
            <p:cNvPr id="28" name="Freeform 3">
              <a:extLst>
                <a:ext uri="{FF2B5EF4-FFF2-40B4-BE49-F238E27FC236}">
                  <a16:creationId xmlns:a16="http://schemas.microsoft.com/office/drawing/2014/main" id="{9502B78C-FBD1-6741-AC65-7F9308141637}"/>
                </a:ext>
              </a:extLst>
            </p:cNvPr>
            <p:cNvSpPr/>
            <p:nvPr/>
          </p:nvSpPr>
          <p:spPr>
            <a:xfrm>
              <a:off x="0" y="-3551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9" name="TextBox 4">
              <a:extLst>
                <a:ext uri="{FF2B5EF4-FFF2-40B4-BE49-F238E27FC236}">
                  <a16:creationId xmlns:a16="http://schemas.microsoft.com/office/drawing/2014/main" id="{6353EA47-DAE8-B256-DE57-25AF7F8DB513}"/>
                </a:ext>
              </a:extLst>
            </p:cNvPr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659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5" name="AutoShape 5">
            <a:extLst>
              <a:ext uri="{FF2B5EF4-FFF2-40B4-BE49-F238E27FC236}">
                <a16:creationId xmlns:a16="http://schemas.microsoft.com/office/drawing/2014/main" id="{15D97C4E-6BAC-A31C-E535-ED9995D1698C}"/>
              </a:ext>
            </a:extLst>
          </p:cNvPr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9" name="TextBox 19">
            <a:extLst>
              <a:ext uri="{FF2B5EF4-FFF2-40B4-BE49-F238E27FC236}">
                <a16:creationId xmlns:a16="http://schemas.microsoft.com/office/drawing/2014/main" id="{54521286-6645-AF66-38A4-FCE7F1A7A143}"/>
              </a:ext>
            </a:extLst>
          </p:cNvPr>
          <p:cNvSpPr txBox="1"/>
          <p:nvPr/>
        </p:nvSpPr>
        <p:spPr>
          <a:xfrm>
            <a:off x="809825" y="1600344"/>
            <a:ext cx="10439400" cy="10333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ts val="895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6000" b="0" i="0" u="none" strike="noStrike" kern="1200" cap="none" spc="0" normalizeH="0" baseline="0" noProof="0" dirty="0">
                <a:ln>
                  <a:noFill/>
                </a:ln>
                <a:solidFill>
                  <a:srgbClr val="1D2A3A"/>
                </a:solidFill>
                <a:effectLst/>
                <a:uLnTx/>
                <a:uFillTx/>
                <a:latin typeface="210 밀레니얼"/>
                <a:ea typeface="210 밀레니얼"/>
                <a:cs typeface="210 밀레니얼"/>
                <a:sym typeface="210 밀레니얼"/>
              </a:rPr>
              <a:t>기능 설명</a:t>
            </a:r>
            <a:r>
              <a:rPr kumimoji="0" lang="en-US" altLang="ko-KR" sz="6000" b="0" i="0" u="none" strike="noStrike" kern="1200" cap="none" spc="0" normalizeH="0" baseline="0" noProof="0" dirty="0">
                <a:ln>
                  <a:noFill/>
                </a:ln>
                <a:solidFill>
                  <a:srgbClr val="1D2A3A"/>
                </a:solidFill>
                <a:effectLst/>
                <a:uLnTx/>
                <a:uFillTx/>
                <a:latin typeface="210 밀레니얼"/>
                <a:ea typeface="210 밀레니얼"/>
                <a:cs typeface="210 밀레니얼"/>
                <a:sym typeface="210 밀레니얼"/>
              </a:rPr>
              <a:t>( SMP </a:t>
            </a:r>
            <a:r>
              <a:rPr kumimoji="0" lang="ko-KR" altLang="en-US" sz="6000" b="0" i="0" u="none" strike="noStrike" kern="1200" cap="none" spc="0" normalizeH="0" baseline="0" noProof="0" dirty="0">
                <a:ln>
                  <a:noFill/>
                </a:ln>
                <a:solidFill>
                  <a:srgbClr val="1D2A3A"/>
                </a:solidFill>
                <a:effectLst/>
                <a:uLnTx/>
                <a:uFillTx/>
                <a:latin typeface="210 밀레니얼"/>
                <a:ea typeface="210 밀레니얼"/>
                <a:cs typeface="210 밀레니얼"/>
                <a:sym typeface="210 밀레니얼"/>
              </a:rPr>
              <a:t>클라이언트 </a:t>
            </a:r>
            <a:r>
              <a:rPr kumimoji="0" lang="en-US" altLang="ko-KR" sz="6000" b="0" i="0" u="none" strike="noStrike" kern="1200" cap="none" spc="0" normalizeH="0" baseline="0" noProof="0" dirty="0">
                <a:ln>
                  <a:noFill/>
                </a:ln>
                <a:solidFill>
                  <a:srgbClr val="1D2A3A"/>
                </a:solidFill>
                <a:effectLst/>
                <a:uLnTx/>
                <a:uFillTx/>
                <a:latin typeface="210 밀레니얼"/>
                <a:ea typeface="210 밀레니얼"/>
                <a:cs typeface="210 밀레니얼"/>
                <a:sym typeface="210 밀레니얼"/>
              </a:rPr>
              <a:t>)</a:t>
            </a:r>
            <a:endParaRPr kumimoji="0" lang="en-US" sz="6000" b="0" i="0" u="none" strike="noStrike" kern="1200" cap="none" spc="0" normalizeH="0" baseline="0" noProof="0" dirty="0">
              <a:ln>
                <a:noFill/>
              </a:ln>
              <a:solidFill>
                <a:srgbClr val="1D2A3A"/>
              </a:solidFill>
              <a:effectLst/>
              <a:uLnTx/>
              <a:uFillTx/>
              <a:latin typeface="210 밀레니얼"/>
              <a:ea typeface="210 밀레니얼"/>
              <a:cs typeface="210 밀레니얼"/>
              <a:sym typeface="210 밀레니얼"/>
            </a:endParaRPr>
          </a:p>
        </p:txBody>
      </p:sp>
      <p:sp>
        <p:nvSpPr>
          <p:cNvPr id="3" name="TextBox 19">
            <a:extLst>
              <a:ext uri="{FF2B5EF4-FFF2-40B4-BE49-F238E27FC236}">
                <a16:creationId xmlns:a16="http://schemas.microsoft.com/office/drawing/2014/main" id="{D5469088-085D-7F51-D844-791C7FDD7E9B}"/>
              </a:ext>
            </a:extLst>
          </p:cNvPr>
          <p:cNvSpPr txBox="1"/>
          <p:nvPr/>
        </p:nvSpPr>
        <p:spPr>
          <a:xfrm>
            <a:off x="3119737" y="2804126"/>
            <a:ext cx="5819575" cy="9662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895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3600" b="0" i="0" u="none" strike="noStrike" kern="1200" cap="none" spc="0" normalizeH="0" baseline="0" noProof="0" dirty="0">
              <a:ln>
                <a:noFill/>
              </a:ln>
              <a:solidFill>
                <a:srgbClr val="1D2A3A"/>
              </a:solidFill>
              <a:effectLst/>
              <a:uLnTx/>
              <a:uFillTx/>
              <a:latin typeface="210 밀레니얼"/>
              <a:ea typeface="210 밀레니얼"/>
              <a:cs typeface="210 밀레니얼"/>
              <a:sym typeface="210 밀레니얼"/>
            </a:endParaRPr>
          </a:p>
        </p:txBody>
      </p:sp>
      <p:pic>
        <p:nvPicPr>
          <p:cNvPr id="2" name="63DD4A1A">
            <a:hlinkClick r:id="" action="ppaction://media"/>
            <a:extLst>
              <a:ext uri="{FF2B5EF4-FFF2-40B4-BE49-F238E27FC236}">
                <a16:creationId xmlns:a16="http://schemas.microsoft.com/office/drawing/2014/main" id="{41E42424-CD1E-1BE1-F62B-2BF0E5D6480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519536" y="3287271"/>
            <a:ext cx="3509663" cy="6226830"/>
          </a:xfrm>
          <a:prstGeom prst="rect">
            <a:avLst/>
          </a:prstGeom>
        </p:spPr>
      </p:pic>
      <p:pic>
        <p:nvPicPr>
          <p:cNvPr id="4" name="7C5B9AE8">
            <a:hlinkClick r:id="" action="ppaction://media"/>
            <a:extLst>
              <a:ext uri="{FF2B5EF4-FFF2-40B4-BE49-F238E27FC236}">
                <a16:creationId xmlns:a16="http://schemas.microsoft.com/office/drawing/2014/main" id="{0720C7EC-E5A0-1FD0-8742-86101BB55DEA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010753" y="2977172"/>
            <a:ext cx="3509663" cy="6262766"/>
          </a:xfrm>
          <a:prstGeom prst="rect">
            <a:avLst/>
          </a:prstGeom>
        </p:spPr>
      </p:pic>
      <p:sp>
        <p:nvSpPr>
          <p:cNvPr id="7" name="Freeform 3">
            <a:extLst>
              <a:ext uri="{FF2B5EF4-FFF2-40B4-BE49-F238E27FC236}">
                <a16:creationId xmlns:a16="http://schemas.microsoft.com/office/drawing/2014/main" id="{9686FDA5-6AF3-0077-A4F8-86700F96B704}"/>
              </a:ext>
            </a:extLst>
          </p:cNvPr>
          <p:cNvSpPr/>
          <p:nvPr/>
        </p:nvSpPr>
        <p:spPr>
          <a:xfrm>
            <a:off x="1515054" y="2801047"/>
            <a:ext cx="5562600" cy="1330194"/>
          </a:xfrm>
          <a:custGeom>
            <a:avLst/>
            <a:gdLst/>
            <a:ahLst/>
            <a:cxnLst/>
            <a:rect l="l" t="t" r="r" b="b"/>
            <a:pathLst>
              <a:path w="4390018" h="2353865">
                <a:moveTo>
                  <a:pt x="0" y="0"/>
                </a:moveTo>
                <a:lnTo>
                  <a:pt x="4390018" y="0"/>
                </a:lnTo>
                <a:lnTo>
                  <a:pt x="4390018" y="2353865"/>
                </a:lnTo>
                <a:lnTo>
                  <a:pt x="0" y="2353865"/>
                </a:lnTo>
                <a:close/>
              </a:path>
            </a:pathLst>
          </a:custGeom>
          <a:noFill/>
          <a:ln w="9525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기존 데이터를 받아서 초기화 </a:t>
            </a:r>
            <a:r>
              <a:rPr lang="ko-KR" altLang="en-US" dirty="0" err="1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시켜줌</a:t>
            </a:r>
            <a:endParaRPr lang="en-US" altLang="ko-KR" dirty="0">
              <a:solidFill>
                <a:prstClr val="black"/>
              </a:solidFill>
              <a:latin typeface="Calibri"/>
              <a:ea typeface="맑은 고딕" panose="020B0503020000020004" pitchFamily="50" charset="-127"/>
            </a:endParaRPr>
          </a:p>
        </p:txBody>
      </p:sp>
      <p:sp>
        <p:nvSpPr>
          <p:cNvPr id="9" name="Freeform 3">
            <a:extLst>
              <a:ext uri="{FF2B5EF4-FFF2-40B4-BE49-F238E27FC236}">
                <a16:creationId xmlns:a16="http://schemas.microsoft.com/office/drawing/2014/main" id="{C9FFBC89-31AF-B802-8F1A-03A3DA268C8A}"/>
              </a:ext>
            </a:extLst>
          </p:cNvPr>
          <p:cNvSpPr/>
          <p:nvPr/>
        </p:nvSpPr>
        <p:spPr>
          <a:xfrm>
            <a:off x="11720670" y="2977172"/>
            <a:ext cx="5562600" cy="1330194"/>
          </a:xfrm>
          <a:custGeom>
            <a:avLst/>
            <a:gdLst/>
            <a:ahLst/>
            <a:cxnLst/>
            <a:rect l="l" t="t" r="r" b="b"/>
            <a:pathLst>
              <a:path w="4390018" h="2353865">
                <a:moveTo>
                  <a:pt x="0" y="0"/>
                </a:moveTo>
                <a:lnTo>
                  <a:pt x="4390018" y="0"/>
                </a:lnTo>
                <a:lnTo>
                  <a:pt x="4390018" y="2353865"/>
                </a:lnTo>
                <a:lnTo>
                  <a:pt x="0" y="2353865"/>
                </a:lnTo>
                <a:close/>
              </a:path>
            </a:pathLst>
          </a:custGeom>
          <a:noFill/>
          <a:ln w="9525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슬라이드 바에서 포커스 </a:t>
            </a:r>
            <a:r>
              <a:rPr lang="en-US" altLang="ko-KR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OUT</a:t>
            </a:r>
            <a:r>
              <a:rPr lang="ko-KR" altLang="en-US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이 되면 </a:t>
            </a:r>
            <a:endParaRPr lang="en-US" altLang="ko-KR" dirty="0">
              <a:solidFill>
                <a:prstClr val="black"/>
              </a:solidFill>
              <a:latin typeface="Calibri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LAMP</a:t>
            </a:r>
            <a:r>
              <a:rPr lang="ko-KR" altLang="en-US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에게 현재 </a:t>
            </a:r>
            <a:r>
              <a:rPr lang="en-US" altLang="ko-KR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UI</a:t>
            </a:r>
            <a:r>
              <a:rPr lang="ko-KR" altLang="en-US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에 있는 데이터를 전송함 </a:t>
            </a:r>
            <a:endParaRPr lang="en-US" altLang="ko-KR" dirty="0">
              <a:solidFill>
                <a:prstClr val="black"/>
              </a:solidFill>
              <a:latin typeface="Calibri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28280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23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0F3243-6B24-13B2-ED00-9790B220E5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2">
            <a:extLst>
              <a:ext uri="{FF2B5EF4-FFF2-40B4-BE49-F238E27FC236}">
                <a16:creationId xmlns:a16="http://schemas.microsoft.com/office/drawing/2014/main" id="{40C3B23F-38D7-A99B-3A28-89AB1ED76B73}"/>
              </a:ext>
            </a:extLst>
          </p:cNvPr>
          <p:cNvGrpSpPr/>
          <p:nvPr/>
        </p:nvGrpSpPr>
        <p:grpSpPr>
          <a:xfrm>
            <a:off x="809825" y="419100"/>
            <a:ext cx="16668349" cy="9118159"/>
            <a:chOff x="0" y="-47625"/>
            <a:chExt cx="4390018" cy="2401490"/>
          </a:xfrm>
        </p:grpSpPr>
        <p:sp>
          <p:nvSpPr>
            <p:cNvPr id="28" name="Freeform 3">
              <a:extLst>
                <a:ext uri="{FF2B5EF4-FFF2-40B4-BE49-F238E27FC236}">
                  <a16:creationId xmlns:a16="http://schemas.microsoft.com/office/drawing/2014/main" id="{02BFE074-B1A2-FAE0-F371-094528D52566}"/>
                </a:ext>
              </a:extLst>
            </p:cNvPr>
            <p:cNvSpPr/>
            <p:nvPr/>
          </p:nvSpPr>
          <p:spPr>
            <a:xfrm>
              <a:off x="0" y="-3551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9" name="TextBox 4">
              <a:extLst>
                <a:ext uri="{FF2B5EF4-FFF2-40B4-BE49-F238E27FC236}">
                  <a16:creationId xmlns:a16="http://schemas.microsoft.com/office/drawing/2014/main" id="{B101368F-FEAB-3240-6701-E2C57AED9727}"/>
                </a:ext>
              </a:extLst>
            </p:cNvPr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659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5" name="AutoShape 5">
            <a:extLst>
              <a:ext uri="{FF2B5EF4-FFF2-40B4-BE49-F238E27FC236}">
                <a16:creationId xmlns:a16="http://schemas.microsoft.com/office/drawing/2014/main" id="{30BC7DCD-26AF-F42A-8877-42765EBA1228}"/>
              </a:ext>
            </a:extLst>
          </p:cNvPr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9" name="TextBox 19">
            <a:extLst>
              <a:ext uri="{FF2B5EF4-FFF2-40B4-BE49-F238E27FC236}">
                <a16:creationId xmlns:a16="http://schemas.microsoft.com/office/drawing/2014/main" id="{BC18EC37-5E04-54B8-7C90-66C79AFC7D7E}"/>
              </a:ext>
            </a:extLst>
          </p:cNvPr>
          <p:cNvSpPr txBox="1"/>
          <p:nvPr/>
        </p:nvSpPr>
        <p:spPr>
          <a:xfrm>
            <a:off x="809825" y="1600344"/>
            <a:ext cx="10439400" cy="10333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ts val="895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6000" b="0" i="0" u="none" strike="noStrike" kern="1200" cap="none" spc="0" normalizeH="0" baseline="0" noProof="0" dirty="0">
                <a:ln>
                  <a:noFill/>
                </a:ln>
                <a:solidFill>
                  <a:srgbClr val="1D2A3A"/>
                </a:solidFill>
                <a:effectLst/>
                <a:uLnTx/>
                <a:uFillTx/>
                <a:latin typeface="210 밀레니얼"/>
                <a:ea typeface="210 밀레니얼"/>
                <a:cs typeface="210 밀레니얼"/>
                <a:sym typeface="210 밀레니얼"/>
              </a:rPr>
              <a:t>기능 설명</a:t>
            </a:r>
            <a:r>
              <a:rPr kumimoji="0" lang="en-US" altLang="ko-KR" sz="6000" b="0" i="0" u="none" strike="noStrike" kern="1200" cap="none" spc="0" normalizeH="0" baseline="0" noProof="0" dirty="0">
                <a:ln>
                  <a:noFill/>
                </a:ln>
                <a:solidFill>
                  <a:srgbClr val="1D2A3A"/>
                </a:solidFill>
                <a:effectLst/>
                <a:uLnTx/>
                <a:uFillTx/>
                <a:latin typeface="210 밀레니얼"/>
                <a:ea typeface="210 밀레니얼"/>
                <a:cs typeface="210 밀레니얼"/>
                <a:sym typeface="210 밀레니얼"/>
              </a:rPr>
              <a:t>( SMP </a:t>
            </a:r>
            <a:r>
              <a:rPr kumimoji="0" lang="ko-KR" altLang="en-US" sz="6000" b="0" i="0" u="none" strike="noStrike" kern="1200" cap="none" spc="0" normalizeH="0" baseline="0" noProof="0" dirty="0">
                <a:ln>
                  <a:noFill/>
                </a:ln>
                <a:solidFill>
                  <a:srgbClr val="1D2A3A"/>
                </a:solidFill>
                <a:effectLst/>
                <a:uLnTx/>
                <a:uFillTx/>
                <a:latin typeface="210 밀레니얼"/>
                <a:ea typeface="210 밀레니얼"/>
                <a:cs typeface="210 밀레니얼"/>
                <a:sym typeface="210 밀레니얼"/>
              </a:rPr>
              <a:t>클라이언트 </a:t>
            </a:r>
            <a:r>
              <a:rPr kumimoji="0" lang="en-US" altLang="ko-KR" sz="6000" b="0" i="0" u="none" strike="noStrike" kern="1200" cap="none" spc="0" normalizeH="0" baseline="0" noProof="0" dirty="0">
                <a:ln>
                  <a:noFill/>
                </a:ln>
                <a:solidFill>
                  <a:srgbClr val="1D2A3A"/>
                </a:solidFill>
                <a:effectLst/>
                <a:uLnTx/>
                <a:uFillTx/>
                <a:latin typeface="210 밀레니얼"/>
                <a:ea typeface="210 밀레니얼"/>
                <a:cs typeface="210 밀레니얼"/>
                <a:sym typeface="210 밀레니얼"/>
              </a:rPr>
              <a:t>)</a:t>
            </a:r>
            <a:endParaRPr kumimoji="0" lang="en-US" sz="6000" b="0" i="0" u="none" strike="noStrike" kern="1200" cap="none" spc="0" normalizeH="0" baseline="0" noProof="0" dirty="0">
              <a:ln>
                <a:noFill/>
              </a:ln>
              <a:solidFill>
                <a:srgbClr val="1D2A3A"/>
              </a:solidFill>
              <a:effectLst/>
              <a:uLnTx/>
              <a:uFillTx/>
              <a:latin typeface="210 밀레니얼"/>
              <a:ea typeface="210 밀레니얼"/>
              <a:cs typeface="210 밀레니얼"/>
              <a:sym typeface="210 밀레니얼"/>
            </a:endParaRPr>
          </a:p>
        </p:txBody>
      </p:sp>
      <p:sp>
        <p:nvSpPr>
          <p:cNvPr id="3" name="TextBox 19">
            <a:extLst>
              <a:ext uri="{FF2B5EF4-FFF2-40B4-BE49-F238E27FC236}">
                <a16:creationId xmlns:a16="http://schemas.microsoft.com/office/drawing/2014/main" id="{DB6ECF57-4E9A-97F8-9407-523C127232DE}"/>
              </a:ext>
            </a:extLst>
          </p:cNvPr>
          <p:cNvSpPr txBox="1"/>
          <p:nvPr/>
        </p:nvSpPr>
        <p:spPr>
          <a:xfrm>
            <a:off x="3119737" y="2804126"/>
            <a:ext cx="5819575" cy="9662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895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3600" b="0" i="0" u="none" strike="noStrike" kern="1200" cap="none" spc="0" normalizeH="0" baseline="0" noProof="0" dirty="0">
              <a:ln>
                <a:noFill/>
              </a:ln>
              <a:solidFill>
                <a:srgbClr val="1D2A3A"/>
              </a:solidFill>
              <a:effectLst/>
              <a:uLnTx/>
              <a:uFillTx/>
              <a:latin typeface="210 밀레니얼"/>
              <a:ea typeface="210 밀레니얼"/>
              <a:cs typeface="210 밀레니얼"/>
              <a:sym typeface="210 밀레니얼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20E047C-C2B9-29E9-7AF7-5A9EC1F215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2687" y="3051956"/>
            <a:ext cx="5570612" cy="4379327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6A77C0C4-22B3-6D12-D10F-57B0037C8E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244" y="4631343"/>
            <a:ext cx="5087060" cy="4134427"/>
          </a:xfrm>
          <a:prstGeom prst="rect">
            <a:avLst/>
          </a:prstGeom>
        </p:spPr>
      </p:pic>
      <p:sp>
        <p:nvSpPr>
          <p:cNvPr id="11" name="Freeform 3">
            <a:extLst>
              <a:ext uri="{FF2B5EF4-FFF2-40B4-BE49-F238E27FC236}">
                <a16:creationId xmlns:a16="http://schemas.microsoft.com/office/drawing/2014/main" id="{30D6F0E6-3F44-1D24-F661-BCF4A9B9FD24}"/>
              </a:ext>
            </a:extLst>
          </p:cNvPr>
          <p:cNvSpPr/>
          <p:nvPr/>
        </p:nvSpPr>
        <p:spPr>
          <a:xfrm>
            <a:off x="826244" y="3715187"/>
            <a:ext cx="5562600" cy="1330194"/>
          </a:xfrm>
          <a:custGeom>
            <a:avLst/>
            <a:gdLst/>
            <a:ahLst/>
            <a:cxnLst/>
            <a:rect l="l" t="t" r="r" b="b"/>
            <a:pathLst>
              <a:path w="4390018" h="2353865">
                <a:moveTo>
                  <a:pt x="0" y="0"/>
                </a:moveTo>
                <a:lnTo>
                  <a:pt x="4390018" y="0"/>
                </a:lnTo>
                <a:lnTo>
                  <a:pt x="4390018" y="2353865"/>
                </a:lnTo>
                <a:lnTo>
                  <a:pt x="0" y="2353865"/>
                </a:lnTo>
                <a:close/>
              </a:path>
            </a:pathLst>
          </a:custGeom>
          <a:noFill/>
          <a:ln w="9525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최초로 연결 </a:t>
            </a:r>
            <a:r>
              <a:rPr lang="ko-KR" altLang="en-US" dirty="0" err="1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되었을때</a:t>
            </a:r>
            <a:r>
              <a:rPr lang="ko-KR" altLang="en-US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 </a:t>
            </a:r>
            <a:r>
              <a:rPr lang="en-US" altLang="ko-KR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 SQL </a:t>
            </a:r>
            <a:r>
              <a:rPr lang="ko-KR" altLang="en-US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클라이언트에게 </a:t>
            </a:r>
            <a:br>
              <a:rPr lang="en-US" altLang="ko-KR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</a:br>
            <a:r>
              <a:rPr lang="en-US" altLang="ko-KR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GET </a:t>
            </a:r>
            <a:r>
              <a:rPr lang="ko-KR" altLang="en-US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요청을 주어 </a:t>
            </a:r>
            <a:r>
              <a:rPr lang="ko-KR" altLang="en-US" dirty="0" err="1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저장되어있는</a:t>
            </a:r>
            <a:r>
              <a:rPr lang="ko-KR" altLang="en-US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 값을 받아 </a:t>
            </a:r>
            <a:r>
              <a:rPr lang="en-US" altLang="ko-KR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UI</a:t>
            </a:r>
            <a:r>
              <a:rPr lang="ko-KR" altLang="en-US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를 초기화</a:t>
            </a:r>
            <a:endParaRPr lang="en-US" altLang="ko-KR" dirty="0">
              <a:solidFill>
                <a:prstClr val="black"/>
              </a:solidFill>
              <a:latin typeface="Calibri"/>
              <a:ea typeface="맑은 고딕" panose="020B0503020000020004" pitchFamily="50" charset="-127"/>
            </a:endParaRPr>
          </a:p>
        </p:txBody>
      </p:sp>
      <p:sp>
        <p:nvSpPr>
          <p:cNvPr id="14" name="Freeform 3">
            <a:extLst>
              <a:ext uri="{FF2B5EF4-FFF2-40B4-BE49-F238E27FC236}">
                <a16:creationId xmlns:a16="http://schemas.microsoft.com/office/drawing/2014/main" id="{33C2283D-D241-E6A6-EF32-3151743E0B67}"/>
              </a:ext>
            </a:extLst>
          </p:cNvPr>
          <p:cNvSpPr/>
          <p:nvPr/>
        </p:nvSpPr>
        <p:spPr>
          <a:xfrm>
            <a:off x="6362699" y="7679113"/>
            <a:ext cx="5562600" cy="799558"/>
          </a:xfrm>
          <a:custGeom>
            <a:avLst/>
            <a:gdLst/>
            <a:ahLst/>
            <a:cxnLst/>
            <a:rect l="l" t="t" r="r" b="b"/>
            <a:pathLst>
              <a:path w="4390018" h="2353865">
                <a:moveTo>
                  <a:pt x="0" y="0"/>
                </a:moveTo>
                <a:lnTo>
                  <a:pt x="4390018" y="0"/>
                </a:lnTo>
                <a:lnTo>
                  <a:pt x="4390018" y="2353865"/>
                </a:lnTo>
                <a:lnTo>
                  <a:pt x="0" y="2353865"/>
                </a:lnTo>
                <a:close/>
              </a:path>
            </a:pathLst>
          </a:custGeom>
          <a:noFill/>
          <a:ln w="9525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Set </a:t>
            </a:r>
            <a:r>
              <a:rPr lang="ko-KR" altLang="en-US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버튼을 클릭하면 현재 </a:t>
            </a:r>
            <a:r>
              <a:rPr lang="en-US" altLang="ko-KR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UI </a:t>
            </a:r>
            <a:r>
              <a:rPr lang="ko-KR" altLang="en-US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데이터를 </a:t>
            </a:r>
            <a:r>
              <a:rPr lang="en-US" altLang="ko-KR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SQL</a:t>
            </a:r>
            <a:r>
              <a:rPr lang="ko-KR" altLang="en-US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에게 </a:t>
            </a:r>
            <a:r>
              <a:rPr lang="en-US" altLang="ko-KR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SET </a:t>
            </a:r>
            <a:r>
              <a:rPr lang="ko-KR" altLang="en-US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요청으로 </a:t>
            </a:r>
            <a:r>
              <a:rPr lang="en-US" altLang="ko-KR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DB</a:t>
            </a:r>
            <a:r>
              <a:rPr lang="ko-KR" altLang="en-US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에 </a:t>
            </a:r>
            <a:r>
              <a:rPr lang="en-US" altLang="ko-KR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update </a:t>
            </a:r>
            <a:r>
              <a:rPr lang="ko-KR" altLang="en-US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혹은 </a:t>
            </a:r>
            <a:r>
              <a:rPr lang="en-US" altLang="ko-KR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insert</a:t>
            </a:r>
            <a:r>
              <a:rPr lang="ko-KR" altLang="en-US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를 </a:t>
            </a:r>
            <a:r>
              <a:rPr lang="ko-KR" altLang="en-US" dirty="0" err="1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해줌</a:t>
            </a:r>
            <a:endParaRPr lang="en-US" altLang="ko-KR" dirty="0">
              <a:solidFill>
                <a:prstClr val="black"/>
              </a:solidFill>
              <a:latin typeface="Calibri"/>
              <a:ea typeface="맑은 고딕" panose="020B0503020000020004" pitchFamily="50" charset="-127"/>
            </a:endParaRPr>
          </a:p>
        </p:txBody>
      </p:sp>
      <p:sp>
        <p:nvSpPr>
          <p:cNvPr id="16" name="Freeform 3">
            <a:extLst>
              <a:ext uri="{FF2B5EF4-FFF2-40B4-BE49-F238E27FC236}">
                <a16:creationId xmlns:a16="http://schemas.microsoft.com/office/drawing/2014/main" id="{61C7BA4E-E0CD-9750-E8E6-DA452BA75246}"/>
              </a:ext>
            </a:extLst>
          </p:cNvPr>
          <p:cNvSpPr/>
          <p:nvPr/>
        </p:nvSpPr>
        <p:spPr>
          <a:xfrm>
            <a:off x="11751984" y="3018717"/>
            <a:ext cx="5819575" cy="510574"/>
          </a:xfrm>
          <a:custGeom>
            <a:avLst/>
            <a:gdLst/>
            <a:ahLst/>
            <a:cxnLst/>
            <a:rect l="l" t="t" r="r" b="b"/>
            <a:pathLst>
              <a:path w="4390018" h="2353865">
                <a:moveTo>
                  <a:pt x="0" y="0"/>
                </a:moveTo>
                <a:lnTo>
                  <a:pt x="4390018" y="0"/>
                </a:lnTo>
                <a:lnTo>
                  <a:pt x="4390018" y="2353865"/>
                </a:lnTo>
                <a:lnTo>
                  <a:pt x="0" y="2353865"/>
                </a:lnTo>
                <a:close/>
              </a:path>
            </a:pathLst>
          </a:custGeom>
          <a:noFill/>
          <a:ln w="9525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DB</a:t>
            </a:r>
            <a:r>
              <a:rPr lang="ko-KR" altLang="en-US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에 성공적으로 완료했다고 오면 </a:t>
            </a:r>
            <a:r>
              <a:rPr lang="en-US" altLang="ko-KR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LAMP</a:t>
            </a:r>
            <a:r>
              <a:rPr lang="ko-KR" altLang="en-US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에 똑같이 보냄</a:t>
            </a:r>
            <a:endParaRPr lang="en-US" altLang="ko-KR" dirty="0">
              <a:solidFill>
                <a:prstClr val="black"/>
              </a:solidFill>
              <a:latin typeface="Calibri"/>
              <a:ea typeface="맑은 고딕" panose="020B0503020000020004" pitchFamily="50" charset="-127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CDEF4050-43F0-0611-E0B9-C4BF4A3FBD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25299" y="3444430"/>
            <a:ext cx="4875490" cy="4406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3130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81D12B-C7A7-97AA-0817-9DEB3EBB83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2">
            <a:extLst>
              <a:ext uri="{FF2B5EF4-FFF2-40B4-BE49-F238E27FC236}">
                <a16:creationId xmlns:a16="http://schemas.microsoft.com/office/drawing/2014/main" id="{DA21B61C-9997-A9E0-92D7-BEC7C1908018}"/>
              </a:ext>
            </a:extLst>
          </p:cNvPr>
          <p:cNvGrpSpPr/>
          <p:nvPr/>
        </p:nvGrpSpPr>
        <p:grpSpPr>
          <a:xfrm>
            <a:off x="809825" y="419100"/>
            <a:ext cx="16668349" cy="9118159"/>
            <a:chOff x="0" y="-47625"/>
            <a:chExt cx="4390018" cy="2401490"/>
          </a:xfrm>
        </p:grpSpPr>
        <p:sp>
          <p:nvSpPr>
            <p:cNvPr id="28" name="Freeform 3">
              <a:extLst>
                <a:ext uri="{FF2B5EF4-FFF2-40B4-BE49-F238E27FC236}">
                  <a16:creationId xmlns:a16="http://schemas.microsoft.com/office/drawing/2014/main" id="{7367B5F1-9F49-768B-1AF7-E42ED1AAF726}"/>
                </a:ext>
              </a:extLst>
            </p:cNvPr>
            <p:cNvSpPr/>
            <p:nvPr/>
          </p:nvSpPr>
          <p:spPr>
            <a:xfrm>
              <a:off x="0" y="-3551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9" name="TextBox 4">
              <a:extLst>
                <a:ext uri="{FF2B5EF4-FFF2-40B4-BE49-F238E27FC236}">
                  <a16:creationId xmlns:a16="http://schemas.microsoft.com/office/drawing/2014/main" id="{13A094AB-4406-7D89-4B2D-97CD493C6D85}"/>
                </a:ext>
              </a:extLst>
            </p:cNvPr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659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5" name="AutoShape 5">
            <a:extLst>
              <a:ext uri="{FF2B5EF4-FFF2-40B4-BE49-F238E27FC236}">
                <a16:creationId xmlns:a16="http://schemas.microsoft.com/office/drawing/2014/main" id="{32A865EB-AEFE-5050-82A5-1E7A3828586E}"/>
              </a:ext>
            </a:extLst>
          </p:cNvPr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9" name="TextBox 19">
            <a:extLst>
              <a:ext uri="{FF2B5EF4-FFF2-40B4-BE49-F238E27FC236}">
                <a16:creationId xmlns:a16="http://schemas.microsoft.com/office/drawing/2014/main" id="{7D063750-DCBF-4D8E-0A5C-1E740ED308A2}"/>
              </a:ext>
            </a:extLst>
          </p:cNvPr>
          <p:cNvSpPr txBox="1"/>
          <p:nvPr/>
        </p:nvSpPr>
        <p:spPr>
          <a:xfrm>
            <a:off x="1011531" y="1637196"/>
            <a:ext cx="10591801" cy="10333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ts val="895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6000" b="0" i="0" u="none" strike="noStrike" kern="1200" cap="none" spc="0" normalizeH="0" baseline="0" noProof="0" dirty="0">
                <a:ln>
                  <a:noFill/>
                </a:ln>
                <a:solidFill>
                  <a:srgbClr val="1D2A3A"/>
                </a:solidFill>
                <a:effectLst/>
                <a:uLnTx/>
                <a:uFillTx/>
                <a:latin typeface="210 밀레니얼"/>
                <a:ea typeface="210 밀레니얼"/>
                <a:cs typeface="210 밀레니얼"/>
                <a:sym typeface="210 밀레니얼"/>
              </a:rPr>
              <a:t>기능 설명</a:t>
            </a:r>
            <a:r>
              <a:rPr kumimoji="0" lang="en-US" altLang="ko-KR" sz="6000" b="0" i="0" u="none" strike="noStrike" kern="1200" cap="none" spc="0" normalizeH="0" baseline="0" noProof="0" dirty="0">
                <a:ln>
                  <a:noFill/>
                </a:ln>
                <a:solidFill>
                  <a:srgbClr val="1D2A3A"/>
                </a:solidFill>
                <a:effectLst/>
                <a:uLnTx/>
                <a:uFillTx/>
                <a:latin typeface="210 밀레니얼"/>
                <a:ea typeface="210 밀레니얼"/>
                <a:cs typeface="210 밀레니얼"/>
                <a:sym typeface="210 밀레니얼"/>
              </a:rPr>
              <a:t>(lamp </a:t>
            </a:r>
            <a:r>
              <a:rPr kumimoji="0" lang="ko-KR" altLang="en-US" sz="6000" b="0" i="0" u="none" strike="noStrike" kern="1200" cap="none" spc="0" normalizeH="0" baseline="0" noProof="0" dirty="0">
                <a:ln>
                  <a:noFill/>
                </a:ln>
                <a:solidFill>
                  <a:srgbClr val="1D2A3A"/>
                </a:solidFill>
                <a:effectLst/>
                <a:uLnTx/>
                <a:uFillTx/>
                <a:latin typeface="210 밀레니얼"/>
                <a:ea typeface="210 밀레니얼"/>
                <a:cs typeface="210 밀레니얼"/>
                <a:sym typeface="210 밀레니얼"/>
              </a:rPr>
              <a:t>클라이언트</a:t>
            </a:r>
            <a:r>
              <a:rPr kumimoji="0" lang="en-US" altLang="ko-KR" sz="6000" b="0" i="0" u="none" strike="noStrike" kern="1200" cap="none" spc="0" normalizeH="0" baseline="0" noProof="0" dirty="0">
                <a:ln>
                  <a:noFill/>
                </a:ln>
                <a:solidFill>
                  <a:srgbClr val="1D2A3A"/>
                </a:solidFill>
                <a:effectLst/>
                <a:uLnTx/>
                <a:uFillTx/>
                <a:latin typeface="210 밀레니얼"/>
                <a:ea typeface="210 밀레니얼"/>
                <a:cs typeface="210 밀레니얼"/>
                <a:sym typeface="210 밀레니얼"/>
              </a:rPr>
              <a:t>)</a:t>
            </a:r>
            <a:endParaRPr kumimoji="0" lang="en-US" sz="6000" b="0" i="0" u="none" strike="noStrike" kern="1200" cap="none" spc="0" normalizeH="0" baseline="0" noProof="0" dirty="0">
              <a:ln>
                <a:noFill/>
              </a:ln>
              <a:solidFill>
                <a:srgbClr val="1D2A3A"/>
              </a:solidFill>
              <a:effectLst/>
              <a:uLnTx/>
              <a:uFillTx/>
              <a:latin typeface="210 밀레니얼"/>
              <a:ea typeface="210 밀레니얼"/>
              <a:cs typeface="210 밀레니얼"/>
              <a:sym typeface="210 밀레니얼"/>
            </a:endParaRPr>
          </a:p>
        </p:txBody>
      </p:sp>
      <p:sp>
        <p:nvSpPr>
          <p:cNvPr id="3" name="TextBox 19">
            <a:extLst>
              <a:ext uri="{FF2B5EF4-FFF2-40B4-BE49-F238E27FC236}">
                <a16:creationId xmlns:a16="http://schemas.microsoft.com/office/drawing/2014/main" id="{D29D09E8-4076-3405-4333-D0C451832D8D}"/>
              </a:ext>
            </a:extLst>
          </p:cNvPr>
          <p:cNvSpPr txBox="1"/>
          <p:nvPr/>
        </p:nvSpPr>
        <p:spPr>
          <a:xfrm>
            <a:off x="11430000" y="2879005"/>
            <a:ext cx="5819575" cy="32746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895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600" dirty="0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서버에서 명령을 줘서 </a:t>
            </a:r>
            <a:r>
              <a:rPr lang="ko-KR" altLang="en-US" sz="3600" dirty="0" err="1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무드등</a:t>
            </a:r>
            <a:r>
              <a:rPr lang="en-US" altLang="ko-KR" sz="3600" dirty="0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 </a:t>
            </a:r>
            <a:r>
              <a:rPr lang="ko-KR" altLang="en-US" sz="3600" dirty="0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컬러 및  밝기를 제어 가능  </a:t>
            </a:r>
            <a:endParaRPr kumimoji="0" lang="en-US" altLang="ko-KR" sz="3600" b="0" i="0" u="none" strike="noStrike" kern="1200" cap="none" spc="0" normalizeH="0" baseline="0" noProof="0" dirty="0">
              <a:ln>
                <a:noFill/>
              </a:ln>
              <a:solidFill>
                <a:srgbClr val="1D2A3A"/>
              </a:solidFill>
              <a:effectLst/>
              <a:uLnTx/>
              <a:uFillTx/>
              <a:latin typeface="210 밀레니얼"/>
              <a:ea typeface="210 밀레니얼"/>
              <a:cs typeface="210 밀레니얼"/>
              <a:sym typeface="210 밀레니얼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7F2E4AF-BC4F-636D-D1F0-539B210F0A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531" y="3924300"/>
            <a:ext cx="5960270" cy="4913676"/>
          </a:xfrm>
          <a:prstGeom prst="rect">
            <a:avLst/>
          </a:prstGeom>
        </p:spPr>
      </p:pic>
      <p:sp>
        <p:nvSpPr>
          <p:cNvPr id="7" name="Freeform 3">
            <a:extLst>
              <a:ext uri="{FF2B5EF4-FFF2-40B4-BE49-F238E27FC236}">
                <a16:creationId xmlns:a16="http://schemas.microsoft.com/office/drawing/2014/main" id="{3FBD9224-1847-4362-98D6-1EAD578CA057}"/>
              </a:ext>
            </a:extLst>
          </p:cNvPr>
          <p:cNvSpPr/>
          <p:nvPr/>
        </p:nvSpPr>
        <p:spPr>
          <a:xfrm>
            <a:off x="4864572" y="5267800"/>
            <a:ext cx="6456111" cy="2819400"/>
          </a:xfrm>
          <a:custGeom>
            <a:avLst/>
            <a:gdLst/>
            <a:ahLst/>
            <a:cxnLst/>
            <a:rect l="l" t="t" r="r" b="b"/>
            <a:pathLst>
              <a:path w="4390018" h="2353865">
                <a:moveTo>
                  <a:pt x="0" y="0"/>
                </a:moveTo>
                <a:lnTo>
                  <a:pt x="4390018" y="0"/>
                </a:lnTo>
                <a:lnTo>
                  <a:pt x="4390018" y="2353865"/>
                </a:lnTo>
                <a:lnTo>
                  <a:pt x="0" y="2353865"/>
                </a:lnTo>
                <a:close/>
              </a:path>
            </a:pathLst>
          </a:custGeom>
          <a:noFill/>
          <a:ln w="9525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000" dirty="0" err="1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isOn</a:t>
            </a:r>
            <a:r>
              <a:rPr lang="en-US" altLang="ko-KR" sz="4000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 == 0 : OFF </a:t>
            </a:r>
            <a:r>
              <a:rPr lang="ko-KR" altLang="en-US" sz="4000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상태</a:t>
            </a:r>
            <a:endParaRPr lang="en-US" altLang="ko-KR" sz="4000" dirty="0">
              <a:solidFill>
                <a:prstClr val="black"/>
              </a:solidFill>
              <a:latin typeface="Calibri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000" dirty="0" err="1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isOn</a:t>
            </a:r>
            <a:r>
              <a:rPr lang="en-US" altLang="ko-KR" sz="4000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 == 1 : ON </a:t>
            </a:r>
            <a:r>
              <a:rPr lang="ko-KR" altLang="en-US" sz="4000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상태</a:t>
            </a:r>
            <a:r>
              <a:rPr lang="en-US" altLang="ko-KR" sz="4000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(</a:t>
            </a:r>
            <a:r>
              <a:rPr lang="ko-KR" altLang="en-US" sz="4000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지정색상</a:t>
            </a:r>
            <a:r>
              <a:rPr lang="en-US" altLang="ko-KR" sz="4000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000" dirty="0" err="1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isOn</a:t>
            </a:r>
            <a:r>
              <a:rPr lang="ko-KR" altLang="en-US" sz="4000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 </a:t>
            </a:r>
            <a:r>
              <a:rPr lang="en-US" altLang="ko-KR" sz="4000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== 2 : </a:t>
            </a:r>
            <a:r>
              <a:rPr lang="ko-KR" altLang="en-US" sz="4000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색상순환 </a:t>
            </a:r>
            <a:r>
              <a:rPr lang="en-US" altLang="ko-KR" sz="4000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ON</a:t>
            </a:r>
            <a:r>
              <a:rPr lang="ko-KR" altLang="en-US" sz="4000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상태</a:t>
            </a:r>
            <a:r>
              <a:rPr lang="en-US" altLang="ko-KR" sz="4000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 </a:t>
            </a:r>
            <a:r>
              <a:rPr lang="en-US" altLang="ko-KR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134350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4DA250-2D86-9551-CDAD-E176967C4C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2">
            <a:extLst>
              <a:ext uri="{FF2B5EF4-FFF2-40B4-BE49-F238E27FC236}">
                <a16:creationId xmlns:a16="http://schemas.microsoft.com/office/drawing/2014/main" id="{A4101E00-D2C5-4469-7A55-DBBC78031F22}"/>
              </a:ext>
            </a:extLst>
          </p:cNvPr>
          <p:cNvGrpSpPr/>
          <p:nvPr/>
        </p:nvGrpSpPr>
        <p:grpSpPr>
          <a:xfrm>
            <a:off x="847925" y="419100"/>
            <a:ext cx="16668349" cy="9118159"/>
            <a:chOff x="0" y="-47625"/>
            <a:chExt cx="4390018" cy="2401490"/>
          </a:xfrm>
        </p:grpSpPr>
        <p:sp>
          <p:nvSpPr>
            <p:cNvPr id="28" name="Freeform 3">
              <a:extLst>
                <a:ext uri="{FF2B5EF4-FFF2-40B4-BE49-F238E27FC236}">
                  <a16:creationId xmlns:a16="http://schemas.microsoft.com/office/drawing/2014/main" id="{E1BECE9F-F0E8-34DE-6B00-7C369C2742F0}"/>
                </a:ext>
              </a:extLst>
            </p:cNvPr>
            <p:cNvSpPr/>
            <p:nvPr/>
          </p:nvSpPr>
          <p:spPr>
            <a:xfrm>
              <a:off x="0" y="-13161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9" name="TextBox 4">
              <a:extLst>
                <a:ext uri="{FF2B5EF4-FFF2-40B4-BE49-F238E27FC236}">
                  <a16:creationId xmlns:a16="http://schemas.microsoft.com/office/drawing/2014/main" id="{61674612-5F71-A345-306B-5F05052B9046}"/>
                </a:ext>
              </a:extLst>
            </p:cNvPr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659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5" name="AutoShape 5">
            <a:extLst>
              <a:ext uri="{FF2B5EF4-FFF2-40B4-BE49-F238E27FC236}">
                <a16:creationId xmlns:a16="http://schemas.microsoft.com/office/drawing/2014/main" id="{B333412A-022C-80D6-D7D6-BF14E5FCADE9}"/>
              </a:ext>
            </a:extLst>
          </p:cNvPr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9" name="TextBox 19">
            <a:extLst>
              <a:ext uri="{FF2B5EF4-FFF2-40B4-BE49-F238E27FC236}">
                <a16:creationId xmlns:a16="http://schemas.microsoft.com/office/drawing/2014/main" id="{5AAA287F-BDA2-9B5D-FC2E-A611B54D09C1}"/>
              </a:ext>
            </a:extLst>
          </p:cNvPr>
          <p:cNvSpPr txBox="1"/>
          <p:nvPr/>
        </p:nvSpPr>
        <p:spPr>
          <a:xfrm>
            <a:off x="609600" y="1698963"/>
            <a:ext cx="5602845" cy="10333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895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6000" dirty="0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개선 사항 </a:t>
            </a:r>
            <a:endParaRPr kumimoji="0" lang="en-US" sz="6000" b="0" i="0" u="none" strike="noStrike" kern="1200" cap="none" spc="0" normalizeH="0" baseline="0" noProof="0" dirty="0">
              <a:ln>
                <a:noFill/>
              </a:ln>
              <a:solidFill>
                <a:srgbClr val="1D2A3A"/>
              </a:solidFill>
              <a:effectLst/>
              <a:uLnTx/>
              <a:uFillTx/>
              <a:latin typeface="210 밀레니얼"/>
              <a:ea typeface="210 밀레니얼"/>
              <a:cs typeface="210 밀레니얼"/>
              <a:sym typeface="210 밀레니얼"/>
            </a:endParaRPr>
          </a:p>
        </p:txBody>
      </p:sp>
      <p:sp>
        <p:nvSpPr>
          <p:cNvPr id="2" name="TextBox 19">
            <a:extLst>
              <a:ext uri="{FF2B5EF4-FFF2-40B4-BE49-F238E27FC236}">
                <a16:creationId xmlns:a16="http://schemas.microsoft.com/office/drawing/2014/main" id="{1A556013-2C2C-8F9F-A731-A6C6B621C344}"/>
              </a:ext>
            </a:extLst>
          </p:cNvPr>
          <p:cNvSpPr txBox="1"/>
          <p:nvPr/>
        </p:nvSpPr>
        <p:spPr>
          <a:xfrm>
            <a:off x="1295400" y="2781589"/>
            <a:ext cx="16144675" cy="55605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895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0" i="0" u="none" strike="noStrike" kern="1200" cap="none" spc="0" normalizeH="0" baseline="0" noProof="0">
                <a:ln>
                  <a:noFill/>
                </a:ln>
                <a:solidFill>
                  <a:srgbClr val="1D2A3A"/>
                </a:solidFill>
                <a:effectLst/>
                <a:uLnTx/>
                <a:uFillTx/>
                <a:latin typeface="210 밀레니얼"/>
                <a:ea typeface="210 밀레니얼"/>
                <a:cs typeface="210 밀레니얼"/>
                <a:sym typeface="210 밀레니얼"/>
              </a:rPr>
              <a:t>센서 </a:t>
            </a: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1D2A3A"/>
                </a:solidFill>
                <a:effectLst/>
                <a:uLnTx/>
                <a:uFillTx/>
                <a:latin typeface="210 밀레니얼"/>
                <a:ea typeface="210 밀레니얼"/>
                <a:cs typeface="210 밀레니얼"/>
                <a:sym typeface="210 밀레니얼"/>
              </a:rPr>
              <a:t>확장으로 자동으로 밝기 조절 및 사람 감지 기능 추가</a:t>
            </a: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srgbClr val="1D2A3A"/>
                </a:solidFill>
                <a:effectLst/>
                <a:uLnTx/>
                <a:uFillTx/>
                <a:latin typeface="210 밀레니얼"/>
                <a:ea typeface="210 밀레니얼"/>
                <a:cs typeface="210 밀레니얼"/>
                <a:sym typeface="210 밀레니얼"/>
              </a:rPr>
              <a:t>(</a:t>
            </a: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1D2A3A"/>
                </a:solidFill>
                <a:effectLst/>
                <a:uLnTx/>
                <a:uFillTx/>
                <a:latin typeface="210 밀레니얼"/>
                <a:ea typeface="210 밀레니얼"/>
                <a:cs typeface="210 밀레니얼"/>
                <a:sym typeface="210 밀레니얼"/>
              </a:rPr>
              <a:t>구현은 했으나 서버와의 통합 실패</a:t>
            </a: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srgbClr val="1D2A3A"/>
                </a:solidFill>
                <a:effectLst/>
                <a:uLnTx/>
                <a:uFillTx/>
                <a:latin typeface="210 밀레니얼"/>
                <a:ea typeface="210 밀레니얼"/>
                <a:cs typeface="210 밀레니얼"/>
                <a:sym typeface="210 밀레니얼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ts val="895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1D2A3A"/>
                </a:solidFill>
                <a:effectLst/>
                <a:uLnTx/>
                <a:uFillTx/>
                <a:latin typeface="210 밀레니얼"/>
                <a:ea typeface="210 밀레니얼"/>
                <a:cs typeface="210 밀레니얼"/>
                <a:sym typeface="210 밀레니얼"/>
              </a:rPr>
              <a:t>알람 기능</a:t>
            </a:r>
            <a:r>
              <a:rPr lang="ko-KR" altLang="en-US" sz="2800" dirty="0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이나 수면 </a:t>
            </a:r>
            <a:r>
              <a:rPr lang="ko-KR" altLang="en-US" sz="2800" dirty="0" err="1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모드등</a:t>
            </a:r>
            <a:r>
              <a:rPr lang="ko-KR" altLang="en-US" sz="2800" dirty="0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 추가적인 기능을 넣으면 좋을 것 같다</a:t>
            </a:r>
            <a:r>
              <a:rPr lang="en-US" altLang="ko-KR" sz="2800" dirty="0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ts val="895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800" b="0" i="0" u="none" strike="noStrike" kern="1200" cap="none" spc="0" normalizeH="0" baseline="0" noProof="0" dirty="0">
              <a:ln>
                <a:noFill/>
              </a:ln>
              <a:solidFill>
                <a:srgbClr val="1D2A3A"/>
              </a:solidFill>
              <a:effectLst/>
              <a:uLnTx/>
              <a:uFillTx/>
              <a:latin typeface="210 밀레니얼"/>
              <a:ea typeface="210 밀레니얼"/>
              <a:cs typeface="210 밀레니얼"/>
              <a:sym typeface="210 밀레니얼"/>
            </a:endParaRPr>
          </a:p>
          <a:p>
            <a:pPr marL="0" marR="0" lvl="0" indent="0" algn="l" defTabSz="914400" rtl="0" eaLnBrk="1" fontAlgn="auto" latinLnBrk="0" hangingPunct="1">
              <a:lnSpc>
                <a:spcPts val="895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800" b="0" i="0" u="none" strike="noStrike" kern="1200" cap="none" spc="0" normalizeH="0" baseline="0" noProof="0" dirty="0">
              <a:ln>
                <a:noFill/>
              </a:ln>
              <a:solidFill>
                <a:srgbClr val="1D2A3A"/>
              </a:solidFill>
              <a:effectLst/>
              <a:uLnTx/>
              <a:uFillTx/>
              <a:latin typeface="210 밀레니얼"/>
              <a:ea typeface="210 밀레니얼"/>
              <a:cs typeface="210 밀레니얼"/>
              <a:sym typeface="210 밀레니얼"/>
            </a:endParaRPr>
          </a:p>
          <a:p>
            <a:pPr marL="0" marR="0" lvl="0" indent="0" algn="l" defTabSz="914400" rtl="0" eaLnBrk="1" fontAlgn="auto" latinLnBrk="0" hangingPunct="1">
              <a:lnSpc>
                <a:spcPts val="895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800" b="0" i="0" u="none" strike="noStrike" kern="1200" cap="none" spc="0" normalizeH="0" baseline="0" noProof="0" dirty="0">
              <a:ln>
                <a:noFill/>
              </a:ln>
              <a:solidFill>
                <a:srgbClr val="1D2A3A"/>
              </a:solidFill>
              <a:effectLst/>
              <a:uLnTx/>
              <a:uFillTx/>
              <a:latin typeface="210 밀레니얼"/>
              <a:ea typeface="210 밀레니얼"/>
              <a:cs typeface="210 밀레니얼"/>
              <a:sym typeface="210 밀레니얼"/>
            </a:endParaRPr>
          </a:p>
        </p:txBody>
      </p:sp>
    </p:spTree>
    <p:extLst>
      <p:ext uri="{BB962C8B-B14F-4D97-AF65-F5344CB8AC3E}">
        <p14:creationId xmlns:p14="http://schemas.microsoft.com/office/powerpoint/2010/main" val="36529333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B5558B-8DFA-B5BA-CBB3-1E2A56608A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2">
            <a:extLst>
              <a:ext uri="{FF2B5EF4-FFF2-40B4-BE49-F238E27FC236}">
                <a16:creationId xmlns:a16="http://schemas.microsoft.com/office/drawing/2014/main" id="{6EFA65F9-1153-507A-450C-48705AF3A461}"/>
              </a:ext>
            </a:extLst>
          </p:cNvPr>
          <p:cNvGrpSpPr/>
          <p:nvPr/>
        </p:nvGrpSpPr>
        <p:grpSpPr>
          <a:xfrm>
            <a:off x="847925" y="419100"/>
            <a:ext cx="16668349" cy="9118159"/>
            <a:chOff x="0" y="-47625"/>
            <a:chExt cx="4390018" cy="2401490"/>
          </a:xfrm>
        </p:grpSpPr>
        <p:sp>
          <p:nvSpPr>
            <p:cNvPr id="28" name="Freeform 3">
              <a:extLst>
                <a:ext uri="{FF2B5EF4-FFF2-40B4-BE49-F238E27FC236}">
                  <a16:creationId xmlns:a16="http://schemas.microsoft.com/office/drawing/2014/main" id="{E4C3C36C-1896-89CA-37CB-AF741FCF771A}"/>
                </a:ext>
              </a:extLst>
            </p:cNvPr>
            <p:cNvSpPr/>
            <p:nvPr/>
          </p:nvSpPr>
          <p:spPr>
            <a:xfrm>
              <a:off x="0" y="-13161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9" name="TextBox 4">
              <a:extLst>
                <a:ext uri="{FF2B5EF4-FFF2-40B4-BE49-F238E27FC236}">
                  <a16:creationId xmlns:a16="http://schemas.microsoft.com/office/drawing/2014/main" id="{791D3EB8-4746-E636-4C37-231C044BA73D}"/>
                </a:ext>
              </a:extLst>
            </p:cNvPr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659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5" name="AutoShape 5">
            <a:extLst>
              <a:ext uri="{FF2B5EF4-FFF2-40B4-BE49-F238E27FC236}">
                <a16:creationId xmlns:a16="http://schemas.microsoft.com/office/drawing/2014/main" id="{A314698D-2725-4D13-DE8F-1973E14BB8BB}"/>
              </a:ext>
            </a:extLst>
          </p:cNvPr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9" name="TextBox 19">
            <a:extLst>
              <a:ext uri="{FF2B5EF4-FFF2-40B4-BE49-F238E27FC236}">
                <a16:creationId xmlns:a16="http://schemas.microsoft.com/office/drawing/2014/main" id="{ACBAE747-12DA-CC98-DF72-7A1E8DC4CCF2}"/>
              </a:ext>
            </a:extLst>
          </p:cNvPr>
          <p:cNvSpPr txBox="1"/>
          <p:nvPr/>
        </p:nvSpPr>
        <p:spPr>
          <a:xfrm>
            <a:off x="609600" y="1698963"/>
            <a:ext cx="5602845" cy="10333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895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6000" dirty="0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결과 및 고찰</a:t>
            </a:r>
            <a:endParaRPr kumimoji="0" lang="en-US" sz="6000" b="0" i="0" u="none" strike="noStrike" kern="1200" cap="none" spc="0" normalizeH="0" baseline="0" noProof="0" dirty="0">
              <a:ln>
                <a:noFill/>
              </a:ln>
              <a:solidFill>
                <a:srgbClr val="1D2A3A"/>
              </a:solidFill>
              <a:effectLst/>
              <a:uLnTx/>
              <a:uFillTx/>
              <a:latin typeface="210 밀레니얼"/>
              <a:ea typeface="210 밀레니얼"/>
              <a:cs typeface="210 밀레니얼"/>
              <a:sym typeface="210 밀레니얼"/>
            </a:endParaRPr>
          </a:p>
        </p:txBody>
      </p:sp>
      <p:sp>
        <p:nvSpPr>
          <p:cNvPr id="2" name="TextBox 19">
            <a:extLst>
              <a:ext uri="{FF2B5EF4-FFF2-40B4-BE49-F238E27FC236}">
                <a16:creationId xmlns:a16="http://schemas.microsoft.com/office/drawing/2014/main" id="{4B62669B-3E71-C875-2D35-52284E7782A4}"/>
              </a:ext>
            </a:extLst>
          </p:cNvPr>
          <p:cNvSpPr txBox="1"/>
          <p:nvPr/>
        </p:nvSpPr>
        <p:spPr>
          <a:xfrm>
            <a:off x="1676400" y="2781589"/>
            <a:ext cx="15763675" cy="90230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959"/>
              </a:lnSpc>
            </a:pPr>
            <a:r>
              <a:rPr lang="ko-KR" altLang="en-US" sz="2800" dirty="0" err="1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느낀점</a:t>
            </a:r>
            <a:endParaRPr lang="en-US" altLang="ko-KR" sz="2800" dirty="0">
              <a:solidFill>
                <a:srgbClr val="1D2A3A"/>
              </a:solidFill>
              <a:latin typeface="210 밀레니얼"/>
              <a:ea typeface="210 밀레니얼"/>
              <a:cs typeface="210 밀레니얼"/>
              <a:sym typeface="210 밀레니얼"/>
            </a:endParaRPr>
          </a:p>
          <a:p>
            <a:pPr>
              <a:lnSpc>
                <a:spcPts val="8959"/>
              </a:lnSpc>
            </a:pPr>
            <a:r>
              <a:rPr lang="ko-KR" altLang="en-US" sz="2800" dirty="0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처음에는 센서들을 넣어 자동 </a:t>
            </a:r>
            <a:r>
              <a:rPr lang="ko-KR" altLang="en-US" sz="2800" dirty="0" err="1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무드등</a:t>
            </a:r>
            <a:r>
              <a:rPr lang="ko-KR" altLang="en-US" sz="2800" dirty="0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 시스템을 구현하려고 했지만 서버와의 시스템 통합을 하지 못해 구현하지 </a:t>
            </a:r>
            <a:r>
              <a:rPr lang="ko-KR" altLang="en-US" sz="2800" dirty="0" err="1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못한게</a:t>
            </a:r>
            <a:r>
              <a:rPr lang="ko-KR" altLang="en-US" sz="2800" dirty="0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 아쉬웠고</a:t>
            </a:r>
            <a:r>
              <a:rPr lang="en-US" altLang="ko-KR" sz="2800" dirty="0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, </a:t>
            </a:r>
            <a:r>
              <a:rPr lang="ko-KR" altLang="en-US" sz="2800" dirty="0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우선 </a:t>
            </a:r>
            <a:r>
              <a:rPr lang="ko-KR" altLang="en-US" sz="2800" dirty="0" err="1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순위랑</a:t>
            </a:r>
            <a:r>
              <a:rPr lang="ko-KR" altLang="en-US" sz="2800" dirty="0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 계획을 더 잘 </a:t>
            </a:r>
            <a:r>
              <a:rPr lang="ko-KR" altLang="en-US" sz="2800" dirty="0" err="1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정리해야겠구나를</a:t>
            </a:r>
            <a:r>
              <a:rPr lang="ko-KR" altLang="en-US" sz="2800" dirty="0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 배운 것 같다</a:t>
            </a:r>
            <a:r>
              <a:rPr lang="en-US" altLang="ko-KR" sz="2800" dirty="0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.</a:t>
            </a:r>
            <a:r>
              <a:rPr lang="ko-KR" altLang="en-US" sz="2800" dirty="0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 </a:t>
            </a:r>
            <a:r>
              <a:rPr lang="en-US" altLang="ko-KR" sz="2800" dirty="0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 </a:t>
            </a:r>
            <a:r>
              <a:rPr lang="ko-KR" altLang="en-US" sz="2800" dirty="0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   </a:t>
            </a:r>
            <a:endParaRPr lang="en-US" altLang="ko-KR" sz="2800" dirty="0">
              <a:solidFill>
                <a:srgbClr val="1D2A3A"/>
              </a:solidFill>
              <a:latin typeface="210 밀레니얼"/>
              <a:ea typeface="210 밀레니얼"/>
              <a:cs typeface="210 밀레니얼"/>
              <a:sym typeface="210 밀레니얼"/>
            </a:endParaRPr>
          </a:p>
          <a:p>
            <a:pPr>
              <a:lnSpc>
                <a:spcPts val="8959"/>
              </a:lnSpc>
            </a:pPr>
            <a:endParaRPr lang="en-US" altLang="ko-KR" sz="2800" dirty="0">
              <a:solidFill>
                <a:srgbClr val="1D2A3A"/>
              </a:solidFill>
              <a:latin typeface="210 밀레니얼"/>
              <a:ea typeface="210 밀레니얼"/>
              <a:cs typeface="210 밀레니얼"/>
              <a:sym typeface="210 밀레니얼"/>
            </a:endParaRPr>
          </a:p>
          <a:p>
            <a:pPr>
              <a:lnSpc>
                <a:spcPts val="8959"/>
              </a:lnSpc>
            </a:pPr>
            <a:endParaRPr lang="en-US" altLang="ko-KR" sz="2800" dirty="0">
              <a:solidFill>
                <a:srgbClr val="1D2A3A"/>
              </a:solidFill>
              <a:latin typeface="210 밀레니얼"/>
              <a:ea typeface="210 밀레니얼"/>
              <a:cs typeface="210 밀레니얼"/>
              <a:sym typeface="210 밀레니얼"/>
            </a:endParaRPr>
          </a:p>
          <a:p>
            <a:pPr>
              <a:lnSpc>
                <a:spcPts val="8959"/>
              </a:lnSpc>
            </a:pPr>
            <a:endParaRPr lang="en-US" altLang="ko-KR" sz="2800" dirty="0">
              <a:solidFill>
                <a:srgbClr val="1D2A3A"/>
              </a:solidFill>
              <a:latin typeface="210 밀레니얼"/>
              <a:ea typeface="210 밀레니얼"/>
              <a:cs typeface="210 밀레니얼"/>
              <a:sym typeface="210 밀레니얼"/>
            </a:endParaRPr>
          </a:p>
          <a:p>
            <a:pPr>
              <a:lnSpc>
                <a:spcPts val="8959"/>
              </a:lnSpc>
            </a:pPr>
            <a:endParaRPr lang="en-US" altLang="ko-KR" sz="2800" dirty="0">
              <a:solidFill>
                <a:srgbClr val="1D2A3A"/>
              </a:solidFill>
              <a:latin typeface="210 밀레니얼"/>
              <a:ea typeface="210 밀레니얼"/>
              <a:cs typeface="210 밀레니얼"/>
              <a:sym typeface="210 밀레니얼"/>
            </a:endParaRPr>
          </a:p>
          <a:p>
            <a:pPr>
              <a:lnSpc>
                <a:spcPts val="8959"/>
              </a:lnSpc>
            </a:pPr>
            <a:endParaRPr lang="en-US" altLang="ko-KR" sz="2800" dirty="0">
              <a:solidFill>
                <a:srgbClr val="1D2A3A"/>
              </a:solidFill>
              <a:latin typeface="210 밀레니얼"/>
              <a:ea typeface="210 밀레니얼"/>
              <a:cs typeface="210 밀레니얼"/>
              <a:sym typeface="210 밀레니얼"/>
            </a:endParaRPr>
          </a:p>
        </p:txBody>
      </p:sp>
    </p:spTree>
    <p:extLst>
      <p:ext uri="{BB962C8B-B14F-4D97-AF65-F5344CB8AC3E}">
        <p14:creationId xmlns:p14="http://schemas.microsoft.com/office/powerpoint/2010/main" val="5112811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7DB9C9-8CE5-7256-FD74-C469A0CA7B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38F7D1EE-6B9C-6B7C-9C9E-90098E40A571}"/>
              </a:ext>
            </a:extLst>
          </p:cNvPr>
          <p:cNvGrpSpPr/>
          <p:nvPr/>
        </p:nvGrpSpPr>
        <p:grpSpPr>
          <a:xfrm>
            <a:off x="809825" y="495300"/>
            <a:ext cx="16668349" cy="8937333"/>
            <a:chOff x="0" y="0"/>
            <a:chExt cx="4390018" cy="2353865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ECDE8F44-BE6A-2FC8-15D9-F0DFD33F6EEE}"/>
                </a:ext>
              </a:extLst>
            </p:cNvPr>
            <p:cNvSpPr/>
            <p:nvPr/>
          </p:nvSpPr>
          <p:spPr>
            <a:xfrm>
              <a:off x="0" y="0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AA6043C7-8671-3113-6239-5CD3E1AB9B90}"/>
                </a:ext>
              </a:extLst>
            </p:cNvPr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659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TextBox 6">
            <a:extLst>
              <a:ext uri="{FF2B5EF4-FFF2-40B4-BE49-F238E27FC236}">
                <a16:creationId xmlns:a16="http://schemas.microsoft.com/office/drawing/2014/main" id="{52AFACCE-BA21-DAF2-2384-5690FD303262}"/>
              </a:ext>
            </a:extLst>
          </p:cNvPr>
          <p:cNvSpPr txBox="1"/>
          <p:nvPr/>
        </p:nvSpPr>
        <p:spPr>
          <a:xfrm>
            <a:off x="3530918" y="4332828"/>
            <a:ext cx="11226161" cy="1696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4623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445" b="0" i="0" u="none" strike="noStrike" kern="1200" cap="none" spc="0" normalizeH="0" baseline="0" noProof="0" dirty="0">
                <a:ln>
                  <a:noFill/>
                </a:ln>
                <a:solidFill>
                  <a:srgbClr val="3087BB"/>
                </a:solidFill>
                <a:effectLst/>
                <a:uLnTx/>
                <a:uFillTx/>
                <a:latin typeface="210 밀레니얼"/>
                <a:ea typeface="210 밀레니얼"/>
                <a:cs typeface="210 밀레니얼"/>
                <a:sym typeface="210 밀레니얼"/>
              </a:rPr>
              <a:t>감사합니다</a:t>
            </a:r>
            <a:r>
              <a:rPr kumimoji="0" lang="en-US" altLang="ko-KR" sz="10445" b="0" i="0" u="none" strike="noStrike" kern="1200" cap="none" spc="0" normalizeH="0" baseline="0" noProof="0" dirty="0">
                <a:ln>
                  <a:noFill/>
                </a:ln>
                <a:solidFill>
                  <a:srgbClr val="3087BB"/>
                </a:solidFill>
                <a:effectLst/>
                <a:uLnTx/>
                <a:uFillTx/>
                <a:latin typeface="210 밀레니얼"/>
                <a:ea typeface="210 밀레니얼"/>
                <a:cs typeface="210 밀레니얼"/>
                <a:sym typeface="210 밀레니얼"/>
              </a:rPr>
              <a:t>.</a:t>
            </a:r>
            <a:endParaRPr kumimoji="0" lang="en-US" sz="10445" b="0" i="0" u="none" strike="noStrike" kern="1200" cap="none" spc="0" normalizeH="0" baseline="0" noProof="0" dirty="0">
              <a:ln>
                <a:noFill/>
              </a:ln>
              <a:solidFill>
                <a:srgbClr val="3087BB"/>
              </a:solidFill>
              <a:effectLst/>
              <a:uLnTx/>
              <a:uFillTx/>
              <a:latin typeface="210 밀레니얼"/>
              <a:ea typeface="210 밀레니얼"/>
              <a:cs typeface="210 밀레니얼"/>
              <a:sym typeface="210 밀레니얼"/>
            </a:endParaRPr>
          </a:p>
        </p:txBody>
      </p:sp>
      <p:sp>
        <p:nvSpPr>
          <p:cNvPr id="8" name="AutoShape 8">
            <a:extLst>
              <a:ext uri="{FF2B5EF4-FFF2-40B4-BE49-F238E27FC236}">
                <a16:creationId xmlns:a16="http://schemas.microsoft.com/office/drawing/2014/main" id="{CD0118DC-0613-2416-E9FB-0888F6A814F9}"/>
              </a:ext>
            </a:extLst>
          </p:cNvPr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64471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B88BFC-8032-33DA-57E2-391DCEAC0A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2">
            <a:extLst>
              <a:ext uri="{FF2B5EF4-FFF2-40B4-BE49-F238E27FC236}">
                <a16:creationId xmlns:a16="http://schemas.microsoft.com/office/drawing/2014/main" id="{437215EC-2E03-FBBA-F271-7523659ECA7C}"/>
              </a:ext>
            </a:extLst>
          </p:cNvPr>
          <p:cNvGrpSpPr/>
          <p:nvPr/>
        </p:nvGrpSpPr>
        <p:grpSpPr>
          <a:xfrm>
            <a:off x="806308" y="342900"/>
            <a:ext cx="16668349" cy="9118159"/>
            <a:chOff x="0" y="-47625"/>
            <a:chExt cx="4390018" cy="2401490"/>
          </a:xfrm>
        </p:grpSpPr>
        <p:sp>
          <p:nvSpPr>
            <p:cNvPr id="28" name="Freeform 3">
              <a:extLst>
                <a:ext uri="{FF2B5EF4-FFF2-40B4-BE49-F238E27FC236}">
                  <a16:creationId xmlns:a16="http://schemas.microsoft.com/office/drawing/2014/main" id="{A437145D-FA65-93FF-0D26-BE16D2193183}"/>
                </a:ext>
              </a:extLst>
            </p:cNvPr>
            <p:cNvSpPr/>
            <p:nvPr/>
          </p:nvSpPr>
          <p:spPr>
            <a:xfrm>
              <a:off x="0" y="-13161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9" name="TextBox 4">
              <a:extLst>
                <a:ext uri="{FF2B5EF4-FFF2-40B4-BE49-F238E27FC236}">
                  <a16:creationId xmlns:a16="http://schemas.microsoft.com/office/drawing/2014/main" id="{D5FFD747-CCEF-9FC1-D2FA-E61C11922762}"/>
                </a:ext>
              </a:extLst>
            </p:cNvPr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659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5" name="AutoShape 5">
            <a:extLst>
              <a:ext uri="{FF2B5EF4-FFF2-40B4-BE49-F238E27FC236}">
                <a16:creationId xmlns:a16="http://schemas.microsoft.com/office/drawing/2014/main" id="{E6D6375A-05B3-20C1-BEF9-21AFECAF5490}"/>
              </a:ext>
            </a:extLst>
          </p:cNvPr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9" name="TextBox 19">
            <a:extLst>
              <a:ext uri="{FF2B5EF4-FFF2-40B4-BE49-F238E27FC236}">
                <a16:creationId xmlns:a16="http://schemas.microsoft.com/office/drawing/2014/main" id="{7E37E4E7-BEF2-BB50-4B13-FD40FE07E397}"/>
              </a:ext>
            </a:extLst>
          </p:cNvPr>
          <p:cNvSpPr txBox="1"/>
          <p:nvPr/>
        </p:nvSpPr>
        <p:spPr>
          <a:xfrm>
            <a:off x="609600" y="1698963"/>
            <a:ext cx="5602845" cy="10333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895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6000" b="0" i="0" u="none" strike="noStrike" kern="1200" cap="none" spc="0" normalizeH="0" baseline="0" noProof="0" dirty="0">
                <a:ln>
                  <a:noFill/>
                </a:ln>
                <a:solidFill>
                  <a:srgbClr val="1D2A3A"/>
                </a:solidFill>
                <a:effectLst/>
                <a:uLnTx/>
                <a:uFillTx/>
                <a:latin typeface="210 밀레니얼"/>
                <a:ea typeface="210 밀레니얼"/>
                <a:cs typeface="210 밀레니얼"/>
                <a:sym typeface="210 밀레니얼"/>
              </a:rPr>
              <a:t>목차</a:t>
            </a:r>
            <a:endParaRPr kumimoji="0" lang="en-US" sz="6000" b="0" i="0" u="none" strike="noStrike" kern="1200" cap="none" spc="0" normalizeH="0" baseline="0" noProof="0" dirty="0">
              <a:ln>
                <a:noFill/>
              </a:ln>
              <a:solidFill>
                <a:srgbClr val="1D2A3A"/>
              </a:solidFill>
              <a:effectLst/>
              <a:uLnTx/>
              <a:uFillTx/>
              <a:latin typeface="210 밀레니얼"/>
              <a:ea typeface="210 밀레니얼"/>
              <a:cs typeface="210 밀레니얼"/>
              <a:sym typeface="210 밀레니얼"/>
            </a:endParaRPr>
          </a:p>
        </p:txBody>
      </p:sp>
      <p:sp>
        <p:nvSpPr>
          <p:cNvPr id="40" name="TextBox 19">
            <a:extLst>
              <a:ext uri="{FF2B5EF4-FFF2-40B4-BE49-F238E27FC236}">
                <a16:creationId xmlns:a16="http://schemas.microsoft.com/office/drawing/2014/main" id="{F6B319B3-6771-0B46-B7F6-5104AAA3249B}"/>
              </a:ext>
            </a:extLst>
          </p:cNvPr>
          <p:cNvSpPr txBox="1"/>
          <p:nvPr/>
        </p:nvSpPr>
        <p:spPr>
          <a:xfrm>
            <a:off x="2895600" y="2552700"/>
            <a:ext cx="13030200" cy="90230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914400" marR="0" lvl="0" indent="-914400" algn="l" defTabSz="914400" rtl="0" eaLnBrk="1" fontAlgn="auto" latinLnBrk="0" hangingPunct="1">
              <a:lnSpc>
                <a:spcPts val="895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ko-KR" altLang="en-US" sz="2800" dirty="0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개요</a:t>
            </a:r>
            <a:endParaRPr kumimoji="0" lang="en-US" altLang="ko-KR" sz="2800" b="0" i="0" u="none" strike="noStrike" kern="1200" cap="none" spc="0" normalizeH="0" baseline="0" noProof="0" dirty="0">
              <a:ln>
                <a:noFill/>
              </a:ln>
              <a:solidFill>
                <a:srgbClr val="1D2A3A"/>
              </a:solidFill>
              <a:effectLst/>
              <a:uLnTx/>
              <a:uFillTx/>
              <a:latin typeface="210 밀레니얼"/>
              <a:ea typeface="210 밀레니얼"/>
              <a:cs typeface="210 밀레니얼"/>
              <a:sym typeface="210 밀레니얼"/>
            </a:endParaRPr>
          </a:p>
          <a:p>
            <a:pPr marL="914400" marR="0" lvl="0" indent="-914400" algn="l" defTabSz="914400" rtl="0" eaLnBrk="1" fontAlgn="auto" latinLnBrk="0" hangingPunct="1">
              <a:lnSpc>
                <a:spcPts val="895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ko-KR" altLang="en-US" sz="2800" dirty="0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구성도 </a:t>
            </a:r>
            <a:endParaRPr kumimoji="0" lang="en-US" altLang="ko-KR" sz="2800" b="0" i="0" u="none" strike="noStrike" kern="1200" cap="none" spc="0" normalizeH="0" baseline="0" noProof="0" dirty="0">
              <a:ln>
                <a:noFill/>
              </a:ln>
              <a:solidFill>
                <a:srgbClr val="1D2A3A"/>
              </a:solidFill>
              <a:effectLst/>
              <a:uLnTx/>
              <a:uFillTx/>
              <a:latin typeface="210 밀레니얼"/>
              <a:ea typeface="210 밀레니얼"/>
              <a:cs typeface="210 밀레니얼"/>
              <a:sym typeface="210 밀레니얼"/>
            </a:endParaRPr>
          </a:p>
          <a:p>
            <a:pPr marL="914400" marR="0" lvl="0" indent="-914400" algn="l" defTabSz="914400" rtl="0" eaLnBrk="1" fontAlgn="auto" latinLnBrk="0" hangingPunct="1">
              <a:lnSpc>
                <a:spcPts val="895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ko-KR" altLang="en-US" sz="2800" dirty="0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동작 흐름</a:t>
            </a:r>
            <a:endParaRPr lang="en-US" altLang="ko-KR" sz="2800" dirty="0">
              <a:solidFill>
                <a:srgbClr val="1D2A3A"/>
              </a:solidFill>
              <a:latin typeface="210 밀레니얼"/>
              <a:ea typeface="210 밀레니얼"/>
              <a:cs typeface="210 밀레니얼"/>
              <a:sym typeface="210 밀레니얼"/>
            </a:endParaRPr>
          </a:p>
          <a:p>
            <a:pPr marL="914400" marR="0" lvl="0" indent="-914400" algn="l" defTabSz="914400" rtl="0" eaLnBrk="1" fontAlgn="auto" latinLnBrk="0" hangingPunct="1">
              <a:lnSpc>
                <a:spcPts val="895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ko-KR" altLang="en-US" sz="2800" dirty="0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동작 시연 및 기능 설명</a:t>
            </a:r>
            <a:endParaRPr lang="en-US" altLang="ko-KR" sz="2800" dirty="0">
              <a:solidFill>
                <a:srgbClr val="1D2A3A"/>
              </a:solidFill>
              <a:latin typeface="210 밀레니얼"/>
              <a:ea typeface="210 밀레니얼"/>
              <a:cs typeface="210 밀레니얼"/>
              <a:sym typeface="210 밀레니얼"/>
            </a:endParaRPr>
          </a:p>
          <a:p>
            <a:pPr marL="914400" marR="0" lvl="0" indent="-914400" algn="l" defTabSz="914400" rtl="0" eaLnBrk="1" fontAlgn="auto" latinLnBrk="0" hangingPunct="1">
              <a:lnSpc>
                <a:spcPts val="895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ko-KR" altLang="en-US" sz="2800" dirty="0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개선 사항  </a:t>
            </a:r>
            <a:endParaRPr lang="en-US" altLang="ko-KR" sz="2800" dirty="0">
              <a:solidFill>
                <a:srgbClr val="1D2A3A"/>
              </a:solidFill>
              <a:latin typeface="210 밀레니얼"/>
              <a:ea typeface="210 밀레니얼"/>
              <a:cs typeface="210 밀레니얼"/>
              <a:sym typeface="210 밀레니얼"/>
            </a:endParaRPr>
          </a:p>
          <a:p>
            <a:pPr marL="914400" marR="0" lvl="0" indent="-914400" algn="l" defTabSz="914400" rtl="0" eaLnBrk="1" fontAlgn="auto" latinLnBrk="0" hangingPunct="1">
              <a:lnSpc>
                <a:spcPts val="895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1D2A3A"/>
                </a:solidFill>
                <a:effectLst/>
                <a:uLnTx/>
                <a:uFillTx/>
                <a:latin typeface="210 밀레니얼"/>
                <a:ea typeface="210 밀레니얼"/>
                <a:cs typeface="210 밀레니얼"/>
                <a:sym typeface="210 밀레니얼"/>
              </a:rPr>
              <a:t>결과 및 고찰 </a:t>
            </a:r>
            <a:endParaRPr kumimoji="0" lang="en-US" altLang="ko-KR" sz="2800" b="0" i="0" u="none" strike="noStrike" kern="1200" cap="none" spc="0" normalizeH="0" baseline="0" noProof="0" dirty="0">
              <a:ln>
                <a:noFill/>
              </a:ln>
              <a:solidFill>
                <a:srgbClr val="1D2A3A"/>
              </a:solidFill>
              <a:effectLst/>
              <a:uLnTx/>
              <a:uFillTx/>
              <a:latin typeface="210 밀레니얼"/>
              <a:ea typeface="210 밀레니얼"/>
              <a:cs typeface="210 밀레니얼"/>
              <a:sym typeface="210 밀레니얼"/>
            </a:endParaRPr>
          </a:p>
          <a:p>
            <a:pPr marL="914400" marR="0" lvl="0" indent="-914400" algn="l" defTabSz="914400" rtl="0" eaLnBrk="1" fontAlgn="auto" latinLnBrk="0" hangingPunct="1">
              <a:lnSpc>
                <a:spcPts val="895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kumimoji="0" lang="en-US" altLang="ko-KR" sz="2800" b="0" i="0" u="none" strike="noStrike" kern="1200" cap="none" spc="0" normalizeH="0" baseline="0" noProof="0" dirty="0">
              <a:ln>
                <a:noFill/>
              </a:ln>
              <a:solidFill>
                <a:srgbClr val="1D2A3A"/>
              </a:solidFill>
              <a:effectLst/>
              <a:uLnTx/>
              <a:uFillTx/>
              <a:latin typeface="210 밀레니얼"/>
              <a:ea typeface="210 밀레니얼"/>
              <a:cs typeface="210 밀레니얼"/>
              <a:sym typeface="210 밀레니얼"/>
            </a:endParaRPr>
          </a:p>
          <a:p>
            <a:pPr marR="0" lvl="0" algn="l" defTabSz="914400" rtl="0" eaLnBrk="1" fontAlgn="auto" latinLnBrk="0" hangingPunct="1">
              <a:lnSpc>
                <a:spcPts val="8959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800" dirty="0">
              <a:solidFill>
                <a:srgbClr val="1D2A3A"/>
              </a:solidFill>
              <a:latin typeface="210 밀레니얼"/>
              <a:ea typeface="210 밀레니얼"/>
              <a:cs typeface="210 밀레니얼"/>
              <a:sym typeface="210 밀레니얼"/>
            </a:endParaRPr>
          </a:p>
        </p:txBody>
      </p:sp>
    </p:spTree>
    <p:extLst>
      <p:ext uri="{BB962C8B-B14F-4D97-AF65-F5344CB8AC3E}">
        <p14:creationId xmlns:p14="http://schemas.microsoft.com/office/powerpoint/2010/main" val="33501244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2"/>
          <p:cNvGrpSpPr/>
          <p:nvPr/>
        </p:nvGrpSpPr>
        <p:grpSpPr>
          <a:xfrm>
            <a:off x="847925" y="419100"/>
            <a:ext cx="16668349" cy="9118159"/>
            <a:chOff x="0" y="-47625"/>
            <a:chExt cx="4390018" cy="2401490"/>
          </a:xfrm>
        </p:grpSpPr>
        <p:sp>
          <p:nvSpPr>
            <p:cNvPr id="28" name="Freeform 3"/>
            <p:cNvSpPr/>
            <p:nvPr/>
          </p:nvSpPr>
          <p:spPr>
            <a:xfrm>
              <a:off x="0" y="-13161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29" name="TextBox 4"/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9" name="TextBox 19">
            <a:extLst>
              <a:ext uri="{FF2B5EF4-FFF2-40B4-BE49-F238E27FC236}">
                <a16:creationId xmlns:a16="http://schemas.microsoft.com/office/drawing/2014/main" id="{E17B1C09-7235-A625-D209-F741326B8B41}"/>
              </a:ext>
            </a:extLst>
          </p:cNvPr>
          <p:cNvSpPr txBox="1"/>
          <p:nvPr/>
        </p:nvSpPr>
        <p:spPr>
          <a:xfrm>
            <a:off x="609600" y="1698963"/>
            <a:ext cx="5602845" cy="11541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r>
              <a:rPr lang="ko-KR" altLang="en-US" sz="6000" dirty="0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주요 기능</a:t>
            </a:r>
            <a:endParaRPr lang="en-US" sz="6000" dirty="0">
              <a:solidFill>
                <a:srgbClr val="1D2A3A"/>
              </a:solidFill>
              <a:latin typeface="210 밀레니얼"/>
              <a:ea typeface="210 밀레니얼"/>
              <a:cs typeface="210 밀레니얼"/>
              <a:sym typeface="210 밀레니얼"/>
            </a:endParaRPr>
          </a:p>
        </p:txBody>
      </p:sp>
      <p:sp>
        <p:nvSpPr>
          <p:cNvPr id="40" name="TextBox 19">
            <a:extLst>
              <a:ext uri="{FF2B5EF4-FFF2-40B4-BE49-F238E27FC236}">
                <a16:creationId xmlns:a16="http://schemas.microsoft.com/office/drawing/2014/main" id="{F1ADB8F7-9ED7-D545-B26A-C8050AE0F867}"/>
              </a:ext>
            </a:extLst>
          </p:cNvPr>
          <p:cNvSpPr txBox="1"/>
          <p:nvPr/>
        </p:nvSpPr>
        <p:spPr>
          <a:xfrm>
            <a:off x="2743200" y="2714227"/>
            <a:ext cx="14097000" cy="44063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914400" indent="-914400">
              <a:lnSpc>
                <a:spcPts val="8959"/>
              </a:lnSpc>
              <a:buAutoNum type="arabicPeriod"/>
            </a:pPr>
            <a:r>
              <a:rPr lang="en-US" sz="2800" dirty="0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IoT </a:t>
            </a:r>
            <a:r>
              <a:rPr lang="ko-KR" altLang="en-US" sz="2800" dirty="0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연결을 통한 원격 제어</a:t>
            </a:r>
            <a:endParaRPr lang="en-US" altLang="ko-KR" sz="2800" dirty="0">
              <a:solidFill>
                <a:srgbClr val="1D2A3A"/>
              </a:solidFill>
              <a:latin typeface="210 밀레니얼"/>
              <a:ea typeface="210 밀레니얼"/>
              <a:cs typeface="210 밀레니얼"/>
              <a:sym typeface="210 밀레니얼"/>
            </a:endParaRPr>
          </a:p>
          <a:p>
            <a:pPr marL="914400" indent="-914400">
              <a:lnSpc>
                <a:spcPts val="8959"/>
              </a:lnSpc>
              <a:buAutoNum type="arabicPeriod"/>
            </a:pPr>
            <a:r>
              <a:rPr lang="ko-KR" altLang="en-US" sz="2800" dirty="0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다양한 조명 모드 제공</a:t>
            </a:r>
            <a:endParaRPr lang="en-US" altLang="ko-KR" sz="2800" dirty="0">
              <a:solidFill>
                <a:srgbClr val="1D2A3A"/>
              </a:solidFill>
              <a:latin typeface="210 밀레니얼"/>
              <a:ea typeface="210 밀레니얼"/>
              <a:cs typeface="210 밀레니얼"/>
              <a:sym typeface="210 밀레니얼"/>
            </a:endParaRPr>
          </a:p>
          <a:p>
            <a:pPr marL="914400" indent="-914400">
              <a:lnSpc>
                <a:spcPts val="8959"/>
              </a:lnSpc>
              <a:buAutoNum type="arabicPeriod"/>
            </a:pPr>
            <a:r>
              <a:rPr lang="ko-KR" altLang="en-US" sz="2800" dirty="0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현재 시간과 날씨 그리고 일몰 일출 시간 표현 </a:t>
            </a:r>
            <a:endParaRPr lang="en-US" altLang="ko-KR" sz="2800" dirty="0">
              <a:solidFill>
                <a:srgbClr val="1D2A3A"/>
              </a:solidFill>
              <a:latin typeface="210 밀레니얼"/>
              <a:ea typeface="210 밀레니얼"/>
              <a:cs typeface="210 밀레니얼"/>
              <a:sym typeface="210 밀레니얼"/>
            </a:endParaRPr>
          </a:p>
          <a:p>
            <a:pPr>
              <a:lnSpc>
                <a:spcPts val="8959"/>
              </a:lnSpc>
            </a:pPr>
            <a:endParaRPr lang="en-US" sz="2800" dirty="0">
              <a:solidFill>
                <a:srgbClr val="1D2A3A"/>
              </a:solidFill>
              <a:latin typeface="210 밀레니얼"/>
              <a:ea typeface="210 밀레니얼"/>
              <a:cs typeface="210 밀레니얼"/>
              <a:sym typeface="210 밀레니얼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95191D-1D81-166D-7F72-F7249DBE15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0A7EE05A-382B-CBCA-52D5-4D88795918A3}"/>
              </a:ext>
            </a:extLst>
          </p:cNvPr>
          <p:cNvGrpSpPr/>
          <p:nvPr/>
        </p:nvGrpSpPr>
        <p:grpSpPr>
          <a:xfrm>
            <a:off x="796378" y="491923"/>
            <a:ext cx="16668349" cy="9353172"/>
            <a:chOff x="0" y="-47625"/>
            <a:chExt cx="4390018" cy="240149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F08EB917-F64B-C2D3-618B-01DB32B1495D}"/>
                </a:ext>
              </a:extLst>
            </p:cNvPr>
            <p:cNvSpPr/>
            <p:nvPr/>
          </p:nvSpPr>
          <p:spPr>
            <a:xfrm>
              <a:off x="0" y="0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E694FF2B-C342-4931-8EDF-BD48C4072F97}"/>
                </a:ext>
              </a:extLst>
            </p:cNvPr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>
            <a:extLst>
              <a:ext uri="{FF2B5EF4-FFF2-40B4-BE49-F238E27FC236}">
                <a16:creationId xmlns:a16="http://schemas.microsoft.com/office/drawing/2014/main" id="{FE1E7962-BDB4-9C84-6481-E26270919FC8}"/>
              </a:ext>
            </a:extLst>
          </p:cNvPr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46" name="그림 45">
            <a:extLst>
              <a:ext uri="{FF2B5EF4-FFF2-40B4-BE49-F238E27FC236}">
                <a16:creationId xmlns:a16="http://schemas.microsoft.com/office/drawing/2014/main" id="{A25A9A35-2C7B-1D41-24D2-16784005A0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2317" y="6480993"/>
            <a:ext cx="4679968" cy="3314085"/>
          </a:xfrm>
          <a:prstGeom prst="rect">
            <a:avLst/>
          </a:prstGeom>
        </p:spPr>
      </p:pic>
      <p:pic>
        <p:nvPicPr>
          <p:cNvPr id="48" name="그림 47">
            <a:extLst>
              <a:ext uri="{FF2B5EF4-FFF2-40B4-BE49-F238E27FC236}">
                <a16:creationId xmlns:a16="http://schemas.microsoft.com/office/drawing/2014/main" id="{D4BC8090-2051-49B6-5EE3-08400893809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807452">
            <a:off x="5915733" y="6569040"/>
            <a:ext cx="1951648" cy="1571552"/>
          </a:xfrm>
          <a:prstGeom prst="rect">
            <a:avLst/>
          </a:prstGeom>
        </p:spPr>
      </p:pic>
      <p:pic>
        <p:nvPicPr>
          <p:cNvPr id="52" name="그림 51">
            <a:extLst>
              <a:ext uri="{FF2B5EF4-FFF2-40B4-BE49-F238E27FC236}">
                <a16:creationId xmlns:a16="http://schemas.microsoft.com/office/drawing/2014/main" id="{1AB03B5F-E3E9-087E-1A90-F8E193FD4C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0647" y="6943689"/>
            <a:ext cx="3390476" cy="276850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D9FCF922-61A3-5420-2F83-CD31CAE651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9898" y="2555509"/>
            <a:ext cx="4005369" cy="3030848"/>
          </a:xfrm>
          <a:prstGeom prst="rect">
            <a:avLst/>
          </a:prstGeom>
        </p:spPr>
      </p:pic>
      <p:sp>
        <p:nvSpPr>
          <p:cNvPr id="10" name="화살표: 아래쪽 9">
            <a:extLst>
              <a:ext uri="{FF2B5EF4-FFF2-40B4-BE49-F238E27FC236}">
                <a16:creationId xmlns:a16="http://schemas.microsoft.com/office/drawing/2014/main" id="{D7A85990-1C0A-AA09-E1B5-5E3980A4A45A}"/>
              </a:ext>
            </a:extLst>
          </p:cNvPr>
          <p:cNvSpPr/>
          <p:nvPr/>
        </p:nvSpPr>
        <p:spPr>
          <a:xfrm rot="18317235">
            <a:off x="10391277" y="4499646"/>
            <a:ext cx="926238" cy="209294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화살표: 아래쪽 11">
            <a:extLst>
              <a:ext uri="{FF2B5EF4-FFF2-40B4-BE49-F238E27FC236}">
                <a16:creationId xmlns:a16="http://schemas.microsoft.com/office/drawing/2014/main" id="{F82D5C2A-74AC-1E95-542E-6B04829427D9}"/>
              </a:ext>
            </a:extLst>
          </p:cNvPr>
          <p:cNvSpPr/>
          <p:nvPr/>
        </p:nvSpPr>
        <p:spPr>
          <a:xfrm rot="13321415">
            <a:off x="5510629" y="4710310"/>
            <a:ext cx="926238" cy="266461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7F11417-DDF4-6875-314B-E88C4635D84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473865">
            <a:off x="14974890" y="5187202"/>
            <a:ext cx="2471866" cy="1973526"/>
          </a:xfrm>
          <a:prstGeom prst="rect">
            <a:avLst/>
          </a:prstGeom>
        </p:spPr>
      </p:pic>
      <p:pic>
        <p:nvPicPr>
          <p:cNvPr id="1026" name="Picture 2" descr="[MariaDB] 마리아 디비 설치">
            <a:extLst>
              <a:ext uri="{FF2B5EF4-FFF2-40B4-BE49-F238E27FC236}">
                <a16:creationId xmlns:a16="http://schemas.microsoft.com/office/drawing/2014/main" id="{A7584691-E2DD-158A-58CA-5488AD5235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5267" y="1933805"/>
            <a:ext cx="2831205" cy="1954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그림 7" descr="전자제품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4F6AB13F-4915-0F89-070C-87C74AFCDE4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97899" y="5286014"/>
            <a:ext cx="2562583" cy="1352739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5D76200B-50F8-3ED5-1484-F6A48D3E88D7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1007" y="7919614"/>
            <a:ext cx="1925481" cy="1925481"/>
          </a:xfrm>
          <a:prstGeom prst="rect">
            <a:avLst/>
          </a:prstGeom>
        </p:spPr>
      </p:pic>
      <p:sp>
        <p:nvSpPr>
          <p:cNvPr id="16" name="TextBox 19">
            <a:extLst>
              <a:ext uri="{FF2B5EF4-FFF2-40B4-BE49-F238E27FC236}">
                <a16:creationId xmlns:a16="http://schemas.microsoft.com/office/drawing/2014/main" id="{4F7185D0-DE05-A201-C65D-696B88CD8543}"/>
              </a:ext>
            </a:extLst>
          </p:cNvPr>
          <p:cNvSpPr txBox="1"/>
          <p:nvPr/>
        </p:nvSpPr>
        <p:spPr>
          <a:xfrm>
            <a:off x="40438" y="1685875"/>
            <a:ext cx="4724400" cy="10333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895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6000" dirty="0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구성도</a:t>
            </a:r>
            <a:endParaRPr kumimoji="0" lang="en-US" sz="6000" b="0" i="0" u="none" strike="noStrike" kern="1200" cap="none" spc="0" normalizeH="0" baseline="0" noProof="0" dirty="0">
              <a:ln>
                <a:noFill/>
              </a:ln>
              <a:solidFill>
                <a:srgbClr val="1D2A3A"/>
              </a:solidFill>
              <a:effectLst/>
              <a:uLnTx/>
              <a:uFillTx/>
              <a:latin typeface="210 밀레니얼"/>
              <a:ea typeface="210 밀레니얼"/>
              <a:cs typeface="210 밀레니얼"/>
              <a:sym typeface="210 밀레니얼"/>
            </a:endParaRPr>
          </a:p>
        </p:txBody>
      </p:sp>
      <p:pic>
        <p:nvPicPr>
          <p:cNvPr id="17" name="그림 16" descr="상징, 그래픽, 로고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D4317107-06EB-9C1A-553B-913D3D0CA808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99111" y="3602520"/>
            <a:ext cx="1350034" cy="1350034"/>
          </a:xfrm>
          <a:prstGeom prst="rect">
            <a:avLst/>
          </a:prstGeom>
        </p:spPr>
      </p:pic>
      <p:pic>
        <p:nvPicPr>
          <p:cNvPr id="19" name="그림 18" descr="블랙, 어둠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D80E928-28D9-182E-1EF8-6BC13149ECC6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5485" y="5469392"/>
            <a:ext cx="1474297" cy="1474297"/>
          </a:xfrm>
          <a:prstGeom prst="rect">
            <a:avLst/>
          </a:prstGeom>
        </p:spPr>
      </p:pic>
      <p:sp>
        <p:nvSpPr>
          <p:cNvPr id="23" name="TextBox 19">
            <a:extLst>
              <a:ext uri="{FF2B5EF4-FFF2-40B4-BE49-F238E27FC236}">
                <a16:creationId xmlns:a16="http://schemas.microsoft.com/office/drawing/2014/main" id="{3F9B4FFA-9A9D-E10A-9520-522B2D0EC7A8}"/>
              </a:ext>
            </a:extLst>
          </p:cNvPr>
          <p:cNvSpPr txBox="1"/>
          <p:nvPr/>
        </p:nvSpPr>
        <p:spPr>
          <a:xfrm>
            <a:off x="291697" y="4403910"/>
            <a:ext cx="5819575" cy="97751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895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0" normalizeH="0" baseline="0" noProof="0" dirty="0" err="1">
                <a:ln>
                  <a:noFill/>
                </a:ln>
                <a:solidFill>
                  <a:srgbClr val="1D2A3A"/>
                </a:solidFill>
                <a:effectLst/>
                <a:uLnTx/>
                <a:uFillTx/>
                <a:latin typeface="210 밀레니얼"/>
                <a:ea typeface="210 밀레니얼"/>
                <a:cs typeface="210 밀레니얼"/>
                <a:sym typeface="210 밀레니얼"/>
              </a:rPr>
              <a:t>무드등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srgbClr val="1D2A3A"/>
              </a:solidFill>
              <a:effectLst/>
              <a:uLnTx/>
              <a:uFillTx/>
              <a:latin typeface="210 밀레니얼"/>
              <a:ea typeface="210 밀레니얼"/>
              <a:cs typeface="210 밀레니얼"/>
              <a:sym typeface="210 밀레니얼"/>
            </a:endParaRPr>
          </a:p>
        </p:txBody>
      </p:sp>
      <p:sp>
        <p:nvSpPr>
          <p:cNvPr id="24" name="TextBox 19">
            <a:extLst>
              <a:ext uri="{FF2B5EF4-FFF2-40B4-BE49-F238E27FC236}">
                <a16:creationId xmlns:a16="http://schemas.microsoft.com/office/drawing/2014/main" id="{E8089B7C-47F3-F297-4B2A-B12DA19D9B2E}"/>
              </a:ext>
            </a:extLst>
          </p:cNvPr>
          <p:cNvSpPr txBox="1"/>
          <p:nvPr/>
        </p:nvSpPr>
        <p:spPr>
          <a:xfrm>
            <a:off x="4737815" y="1996885"/>
            <a:ext cx="5819575" cy="97751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895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4000" dirty="0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서버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srgbClr val="1D2A3A"/>
              </a:solidFill>
              <a:effectLst/>
              <a:uLnTx/>
              <a:uFillTx/>
              <a:latin typeface="210 밀레니얼"/>
              <a:ea typeface="210 밀레니얼"/>
              <a:cs typeface="210 밀레니얼"/>
              <a:sym typeface="210 밀레니얼"/>
            </a:endParaRPr>
          </a:p>
        </p:txBody>
      </p:sp>
      <p:sp>
        <p:nvSpPr>
          <p:cNvPr id="25" name="TextBox 19">
            <a:extLst>
              <a:ext uri="{FF2B5EF4-FFF2-40B4-BE49-F238E27FC236}">
                <a16:creationId xmlns:a16="http://schemas.microsoft.com/office/drawing/2014/main" id="{03227E65-524B-3FAF-B19A-F663F2E93120}"/>
              </a:ext>
            </a:extLst>
          </p:cNvPr>
          <p:cNvSpPr txBox="1"/>
          <p:nvPr/>
        </p:nvSpPr>
        <p:spPr>
          <a:xfrm>
            <a:off x="10458085" y="4177724"/>
            <a:ext cx="5819575" cy="97751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895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4000" dirty="0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서비스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srgbClr val="1D2A3A"/>
              </a:solidFill>
              <a:effectLst/>
              <a:uLnTx/>
              <a:uFillTx/>
              <a:latin typeface="210 밀레니얼"/>
              <a:ea typeface="210 밀레니얼"/>
              <a:cs typeface="210 밀레니얼"/>
              <a:sym typeface="210 밀레니얼"/>
            </a:endParaRPr>
          </a:p>
        </p:txBody>
      </p:sp>
      <p:pic>
        <p:nvPicPr>
          <p:cNvPr id="6" name="Picture 2" descr="MIT App Inventor">
            <a:extLst>
              <a:ext uri="{FF2B5EF4-FFF2-40B4-BE49-F238E27FC236}">
                <a16:creationId xmlns:a16="http://schemas.microsoft.com/office/drawing/2014/main" id="{8D8C027B-BB6E-8B4E-1B77-6F48FE6EDC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6496" y="2815738"/>
            <a:ext cx="1361986" cy="13619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45218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793913-E46A-B303-F763-3D559B3E44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B95C5FF0-2C42-176E-90F6-8EA00FE50CEB}"/>
              </a:ext>
            </a:extLst>
          </p:cNvPr>
          <p:cNvGrpSpPr/>
          <p:nvPr/>
        </p:nvGrpSpPr>
        <p:grpSpPr>
          <a:xfrm>
            <a:off x="809825" y="544263"/>
            <a:ext cx="16668349" cy="8937333"/>
            <a:chOff x="0" y="0"/>
            <a:chExt cx="4390018" cy="2353865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330D43EB-7361-316F-8243-C66C4EC56652}"/>
                </a:ext>
              </a:extLst>
            </p:cNvPr>
            <p:cNvSpPr/>
            <p:nvPr/>
          </p:nvSpPr>
          <p:spPr>
            <a:xfrm>
              <a:off x="0" y="0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90A0B98D-F39B-166A-328D-722FF0D22C8C}"/>
                </a:ext>
              </a:extLst>
            </p:cNvPr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>
            <a:extLst>
              <a:ext uri="{FF2B5EF4-FFF2-40B4-BE49-F238E27FC236}">
                <a16:creationId xmlns:a16="http://schemas.microsoft.com/office/drawing/2014/main" id="{29A9C51F-FFF2-6746-A1A4-DBD14B8E9CFC}"/>
              </a:ext>
            </a:extLst>
          </p:cNvPr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886DC5A-2334-15C2-8431-56E77A1A9B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2050" y="1717183"/>
            <a:ext cx="6934200" cy="764757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99A0254C-C1AF-FF2A-C02F-09F9EBECBE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53299" y="2476500"/>
            <a:ext cx="5563376" cy="6754168"/>
          </a:xfrm>
          <a:prstGeom prst="rect">
            <a:avLst/>
          </a:prstGeom>
        </p:spPr>
      </p:pic>
      <p:sp>
        <p:nvSpPr>
          <p:cNvPr id="18" name="TextBox 19">
            <a:extLst>
              <a:ext uri="{FF2B5EF4-FFF2-40B4-BE49-F238E27FC236}">
                <a16:creationId xmlns:a16="http://schemas.microsoft.com/office/drawing/2014/main" id="{AD2D9D16-7685-54BC-407F-123AA4615E43}"/>
              </a:ext>
            </a:extLst>
          </p:cNvPr>
          <p:cNvSpPr txBox="1"/>
          <p:nvPr/>
        </p:nvSpPr>
        <p:spPr>
          <a:xfrm>
            <a:off x="457200" y="1813409"/>
            <a:ext cx="4572000" cy="10445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r>
              <a:rPr lang="ko-KR" altLang="en-US" sz="6399" dirty="0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동작흐름</a:t>
            </a:r>
            <a:endParaRPr lang="en-US" sz="6399" dirty="0">
              <a:solidFill>
                <a:srgbClr val="1D2A3A"/>
              </a:solidFill>
              <a:latin typeface="210 밀레니얼"/>
              <a:ea typeface="210 밀레니얼"/>
              <a:cs typeface="210 밀레니얼"/>
              <a:sym typeface="210 밀레니얼"/>
            </a:endParaRPr>
          </a:p>
        </p:txBody>
      </p:sp>
    </p:spTree>
    <p:extLst>
      <p:ext uri="{BB962C8B-B14F-4D97-AF65-F5344CB8AC3E}">
        <p14:creationId xmlns:p14="http://schemas.microsoft.com/office/powerpoint/2010/main" val="3396826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9AE13D-EF06-F9CD-C6D3-D297B156B8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2">
            <a:extLst>
              <a:ext uri="{FF2B5EF4-FFF2-40B4-BE49-F238E27FC236}">
                <a16:creationId xmlns:a16="http://schemas.microsoft.com/office/drawing/2014/main" id="{02F8FC9F-7056-E5D1-487C-E1D218ECAA92}"/>
              </a:ext>
            </a:extLst>
          </p:cNvPr>
          <p:cNvGrpSpPr/>
          <p:nvPr/>
        </p:nvGrpSpPr>
        <p:grpSpPr>
          <a:xfrm>
            <a:off x="847925" y="419100"/>
            <a:ext cx="16668349" cy="9118159"/>
            <a:chOff x="0" y="-47625"/>
            <a:chExt cx="4390018" cy="2401490"/>
          </a:xfrm>
        </p:grpSpPr>
        <p:sp>
          <p:nvSpPr>
            <p:cNvPr id="28" name="Freeform 3">
              <a:extLst>
                <a:ext uri="{FF2B5EF4-FFF2-40B4-BE49-F238E27FC236}">
                  <a16:creationId xmlns:a16="http://schemas.microsoft.com/office/drawing/2014/main" id="{339E8295-5CF7-195B-8793-68816664234B}"/>
                </a:ext>
              </a:extLst>
            </p:cNvPr>
            <p:cNvSpPr/>
            <p:nvPr/>
          </p:nvSpPr>
          <p:spPr>
            <a:xfrm>
              <a:off x="0" y="-13161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9" name="TextBox 4">
              <a:extLst>
                <a:ext uri="{FF2B5EF4-FFF2-40B4-BE49-F238E27FC236}">
                  <a16:creationId xmlns:a16="http://schemas.microsoft.com/office/drawing/2014/main" id="{86613E76-E8E7-B264-77AF-C2360566D808}"/>
                </a:ext>
              </a:extLst>
            </p:cNvPr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659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5" name="AutoShape 5">
            <a:extLst>
              <a:ext uri="{FF2B5EF4-FFF2-40B4-BE49-F238E27FC236}">
                <a16:creationId xmlns:a16="http://schemas.microsoft.com/office/drawing/2014/main" id="{67AE8CC5-408E-5A6E-5DAC-9D9585665B8B}"/>
              </a:ext>
            </a:extLst>
          </p:cNvPr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9" name="TextBox 19">
            <a:extLst>
              <a:ext uri="{FF2B5EF4-FFF2-40B4-BE49-F238E27FC236}">
                <a16:creationId xmlns:a16="http://schemas.microsoft.com/office/drawing/2014/main" id="{A8F38B80-0A26-0F2B-AC0E-5573C1CDBA0A}"/>
              </a:ext>
            </a:extLst>
          </p:cNvPr>
          <p:cNvSpPr txBox="1"/>
          <p:nvPr/>
        </p:nvSpPr>
        <p:spPr>
          <a:xfrm>
            <a:off x="152400" y="1748229"/>
            <a:ext cx="5602845" cy="10333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895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6000" b="0" i="0" u="none" strike="noStrike" kern="1200" cap="none" spc="0" normalizeH="0" baseline="0" noProof="0" dirty="0">
                <a:ln>
                  <a:noFill/>
                </a:ln>
                <a:solidFill>
                  <a:srgbClr val="1D2A3A"/>
                </a:solidFill>
                <a:effectLst/>
                <a:uLnTx/>
                <a:uFillTx/>
                <a:latin typeface="210 밀레니얼"/>
                <a:ea typeface="210 밀레니얼"/>
                <a:cs typeface="210 밀레니얼"/>
                <a:sym typeface="210 밀레니얼"/>
              </a:rPr>
              <a:t>동작시연 </a:t>
            </a:r>
            <a:endParaRPr kumimoji="0" lang="en-US" sz="6000" b="0" i="0" u="none" strike="noStrike" kern="1200" cap="none" spc="0" normalizeH="0" baseline="0" noProof="0" dirty="0">
              <a:ln>
                <a:noFill/>
              </a:ln>
              <a:solidFill>
                <a:srgbClr val="1D2A3A"/>
              </a:solidFill>
              <a:effectLst/>
              <a:uLnTx/>
              <a:uFillTx/>
              <a:latin typeface="210 밀레니얼"/>
              <a:ea typeface="210 밀레니얼"/>
              <a:cs typeface="210 밀레니얼"/>
              <a:sym typeface="210 밀레니얼"/>
            </a:endParaRPr>
          </a:p>
        </p:txBody>
      </p:sp>
      <p:pic>
        <p:nvPicPr>
          <p:cNvPr id="6" name="스마트폰">
            <a:hlinkClick r:id="" action="ppaction://media"/>
            <a:extLst>
              <a:ext uri="{FF2B5EF4-FFF2-40B4-BE49-F238E27FC236}">
                <a16:creationId xmlns:a16="http://schemas.microsoft.com/office/drawing/2014/main" id="{8A7DD7C0-F8BA-A48B-0352-95E8836A8E5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7985" y="2853066"/>
            <a:ext cx="3571674" cy="6349642"/>
          </a:xfrm>
          <a:prstGeom prst="rect">
            <a:avLst/>
          </a:prstGeom>
        </p:spPr>
      </p:pic>
      <p:pic>
        <p:nvPicPr>
          <p:cNvPr id="8" name="물리">
            <a:hlinkClick r:id="" action="ppaction://media"/>
            <a:extLst>
              <a:ext uri="{FF2B5EF4-FFF2-40B4-BE49-F238E27FC236}">
                <a16:creationId xmlns:a16="http://schemas.microsoft.com/office/drawing/2014/main" id="{C9F40F34-51C3-A49D-FAD8-DD827C216564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477000" y="2924485"/>
            <a:ext cx="10304462" cy="579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519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8959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7E44F5-F42B-0FEF-57E4-7A2157BD04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2">
            <a:extLst>
              <a:ext uri="{FF2B5EF4-FFF2-40B4-BE49-F238E27FC236}">
                <a16:creationId xmlns:a16="http://schemas.microsoft.com/office/drawing/2014/main" id="{BF93B28A-A8FE-8D9E-F032-DF4F2865F893}"/>
              </a:ext>
            </a:extLst>
          </p:cNvPr>
          <p:cNvGrpSpPr/>
          <p:nvPr/>
        </p:nvGrpSpPr>
        <p:grpSpPr>
          <a:xfrm>
            <a:off x="847925" y="419100"/>
            <a:ext cx="16668349" cy="9118159"/>
            <a:chOff x="0" y="-47625"/>
            <a:chExt cx="4390018" cy="2401490"/>
          </a:xfrm>
        </p:grpSpPr>
        <p:sp>
          <p:nvSpPr>
            <p:cNvPr id="28" name="Freeform 3">
              <a:extLst>
                <a:ext uri="{FF2B5EF4-FFF2-40B4-BE49-F238E27FC236}">
                  <a16:creationId xmlns:a16="http://schemas.microsoft.com/office/drawing/2014/main" id="{D6FDBA1A-13CF-DDD8-9345-DEB6E10F764F}"/>
                </a:ext>
              </a:extLst>
            </p:cNvPr>
            <p:cNvSpPr/>
            <p:nvPr/>
          </p:nvSpPr>
          <p:spPr>
            <a:xfrm>
              <a:off x="0" y="-13161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9" name="TextBox 4">
              <a:extLst>
                <a:ext uri="{FF2B5EF4-FFF2-40B4-BE49-F238E27FC236}">
                  <a16:creationId xmlns:a16="http://schemas.microsoft.com/office/drawing/2014/main" id="{A3EA528A-C45E-93AD-404B-4E67B2C4F7BC}"/>
                </a:ext>
              </a:extLst>
            </p:cNvPr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659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5" name="AutoShape 5">
            <a:extLst>
              <a:ext uri="{FF2B5EF4-FFF2-40B4-BE49-F238E27FC236}">
                <a16:creationId xmlns:a16="http://schemas.microsoft.com/office/drawing/2014/main" id="{333B9E2E-9EB5-792F-8E87-C7BFC0A883CF}"/>
              </a:ext>
            </a:extLst>
          </p:cNvPr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9" name="TextBox 19">
            <a:extLst>
              <a:ext uri="{FF2B5EF4-FFF2-40B4-BE49-F238E27FC236}">
                <a16:creationId xmlns:a16="http://schemas.microsoft.com/office/drawing/2014/main" id="{58A53D3E-77C0-F623-7771-0EFBAA16B21B}"/>
              </a:ext>
            </a:extLst>
          </p:cNvPr>
          <p:cNvSpPr txBox="1"/>
          <p:nvPr/>
        </p:nvSpPr>
        <p:spPr>
          <a:xfrm>
            <a:off x="-228600" y="1687828"/>
            <a:ext cx="5602845" cy="21875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895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6000" b="0" i="0" u="none" strike="noStrike" kern="1200" cap="none" spc="0" normalizeH="0" baseline="0" noProof="0" dirty="0">
                <a:ln>
                  <a:noFill/>
                </a:ln>
                <a:solidFill>
                  <a:srgbClr val="1D2A3A"/>
                </a:solidFill>
                <a:effectLst/>
                <a:uLnTx/>
                <a:uFillTx/>
                <a:latin typeface="210 밀레니얼"/>
                <a:ea typeface="210 밀레니얼"/>
                <a:cs typeface="210 밀레니얼"/>
                <a:sym typeface="210 밀레니얼"/>
              </a:rPr>
              <a:t>동작시연</a:t>
            </a:r>
            <a:endParaRPr kumimoji="0" lang="en-US" altLang="ko-KR" sz="6000" b="0" i="0" u="none" strike="noStrike" kern="1200" cap="none" spc="0" normalizeH="0" baseline="0" noProof="0" dirty="0">
              <a:ln>
                <a:noFill/>
              </a:ln>
              <a:solidFill>
                <a:srgbClr val="1D2A3A"/>
              </a:solidFill>
              <a:effectLst/>
              <a:uLnTx/>
              <a:uFillTx/>
              <a:latin typeface="210 밀레니얼"/>
              <a:ea typeface="210 밀레니얼"/>
              <a:cs typeface="210 밀레니얼"/>
              <a:sym typeface="210 밀레니얼"/>
            </a:endParaRPr>
          </a:p>
          <a:p>
            <a:pPr marL="0" marR="0" lvl="0" indent="0" algn="ctr" defTabSz="914400" rtl="0" eaLnBrk="1" fontAlgn="auto" latinLnBrk="0" hangingPunct="1">
              <a:lnSpc>
                <a:spcPts val="895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6000" dirty="0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서버</a:t>
            </a:r>
            <a:endParaRPr kumimoji="0" lang="en-US" sz="6000" b="0" i="0" u="none" strike="noStrike" kern="1200" cap="none" spc="0" normalizeH="0" baseline="0" noProof="0" dirty="0">
              <a:ln>
                <a:noFill/>
              </a:ln>
              <a:solidFill>
                <a:srgbClr val="1D2A3A"/>
              </a:solidFill>
              <a:effectLst/>
              <a:uLnTx/>
              <a:uFillTx/>
              <a:latin typeface="210 밀레니얼"/>
              <a:ea typeface="210 밀레니얼"/>
              <a:cs typeface="210 밀레니얼"/>
              <a:sym typeface="210 밀레니얼"/>
            </a:endParaRPr>
          </a:p>
        </p:txBody>
      </p:sp>
      <p:pic>
        <p:nvPicPr>
          <p:cNvPr id="4" name="서버 통신">
            <a:hlinkClick r:id="" action="ppaction://media"/>
            <a:extLst>
              <a:ext uri="{FF2B5EF4-FFF2-40B4-BE49-F238E27FC236}">
                <a16:creationId xmlns:a16="http://schemas.microsoft.com/office/drawing/2014/main" id="{84B69211-2FEA-C39F-A815-119E71130C8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29200" y="2114817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321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DCBFED-DA73-BB68-5C56-4B5AF7A2F2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2">
            <a:extLst>
              <a:ext uri="{FF2B5EF4-FFF2-40B4-BE49-F238E27FC236}">
                <a16:creationId xmlns:a16="http://schemas.microsoft.com/office/drawing/2014/main" id="{B04C0220-E23E-1B4D-86EF-6A22D11FB03C}"/>
              </a:ext>
            </a:extLst>
          </p:cNvPr>
          <p:cNvGrpSpPr/>
          <p:nvPr/>
        </p:nvGrpSpPr>
        <p:grpSpPr>
          <a:xfrm>
            <a:off x="809825" y="419100"/>
            <a:ext cx="16668349" cy="9118159"/>
            <a:chOff x="0" y="-47625"/>
            <a:chExt cx="4390018" cy="2401490"/>
          </a:xfrm>
        </p:grpSpPr>
        <p:sp>
          <p:nvSpPr>
            <p:cNvPr id="28" name="Freeform 3">
              <a:extLst>
                <a:ext uri="{FF2B5EF4-FFF2-40B4-BE49-F238E27FC236}">
                  <a16:creationId xmlns:a16="http://schemas.microsoft.com/office/drawing/2014/main" id="{5DF7AED0-DF97-9C7C-E9E0-A4B58EE1E6F6}"/>
                </a:ext>
              </a:extLst>
            </p:cNvPr>
            <p:cNvSpPr/>
            <p:nvPr/>
          </p:nvSpPr>
          <p:spPr>
            <a:xfrm>
              <a:off x="0" y="-3551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9" name="TextBox 4">
              <a:extLst>
                <a:ext uri="{FF2B5EF4-FFF2-40B4-BE49-F238E27FC236}">
                  <a16:creationId xmlns:a16="http://schemas.microsoft.com/office/drawing/2014/main" id="{0E04688B-6F65-3164-D018-B38989A74A66}"/>
                </a:ext>
              </a:extLst>
            </p:cNvPr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659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5" name="AutoShape 5">
            <a:extLst>
              <a:ext uri="{FF2B5EF4-FFF2-40B4-BE49-F238E27FC236}">
                <a16:creationId xmlns:a16="http://schemas.microsoft.com/office/drawing/2014/main" id="{F782AD9F-1B9D-8FEA-DEFB-7F6A56DFC5C8}"/>
              </a:ext>
            </a:extLst>
          </p:cNvPr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9" name="TextBox 19">
            <a:extLst>
              <a:ext uri="{FF2B5EF4-FFF2-40B4-BE49-F238E27FC236}">
                <a16:creationId xmlns:a16="http://schemas.microsoft.com/office/drawing/2014/main" id="{4B69B29B-7DC3-3D21-14EC-7B63211DD066}"/>
              </a:ext>
            </a:extLst>
          </p:cNvPr>
          <p:cNvSpPr txBox="1"/>
          <p:nvPr/>
        </p:nvSpPr>
        <p:spPr>
          <a:xfrm>
            <a:off x="833888" y="1654172"/>
            <a:ext cx="10668000" cy="10333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895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6000" dirty="0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기능 설명</a:t>
            </a:r>
            <a:r>
              <a:rPr lang="en-US" altLang="ko-KR" sz="6000" dirty="0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( </a:t>
            </a:r>
            <a:r>
              <a:rPr lang="ko-KR" altLang="en-US" sz="6000" dirty="0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클라이언트 </a:t>
            </a:r>
            <a:r>
              <a:rPr lang="en-US" altLang="ko-KR" sz="6000" dirty="0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API)</a:t>
            </a:r>
            <a:r>
              <a:rPr lang="ko-KR" altLang="en-US" sz="6000" dirty="0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 </a:t>
            </a:r>
            <a:endParaRPr kumimoji="0" lang="en-US" sz="6000" b="0" i="0" u="none" strike="noStrike" kern="1200" cap="none" spc="0" normalizeH="0" baseline="0" noProof="0" dirty="0">
              <a:ln>
                <a:noFill/>
              </a:ln>
              <a:solidFill>
                <a:srgbClr val="1D2A3A"/>
              </a:solidFill>
              <a:effectLst/>
              <a:uLnTx/>
              <a:uFillTx/>
              <a:latin typeface="210 밀레니얼"/>
              <a:ea typeface="210 밀레니얼"/>
              <a:cs typeface="210 밀레니얼"/>
              <a:sym typeface="210 밀레니얼"/>
            </a:endParaRPr>
          </a:p>
        </p:txBody>
      </p:sp>
      <p:sp>
        <p:nvSpPr>
          <p:cNvPr id="3" name="TextBox 19">
            <a:extLst>
              <a:ext uri="{FF2B5EF4-FFF2-40B4-BE49-F238E27FC236}">
                <a16:creationId xmlns:a16="http://schemas.microsoft.com/office/drawing/2014/main" id="{698C69EA-F00D-F99C-AE21-EF4BBBEA72DE}"/>
              </a:ext>
            </a:extLst>
          </p:cNvPr>
          <p:cNvSpPr txBox="1"/>
          <p:nvPr/>
        </p:nvSpPr>
        <p:spPr>
          <a:xfrm>
            <a:off x="1143000" y="2365208"/>
            <a:ext cx="14537697" cy="9662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895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1D2A3A"/>
                </a:solidFill>
                <a:effectLst/>
                <a:uLnTx/>
                <a:uFillTx/>
                <a:latin typeface="210 밀레니얼"/>
                <a:ea typeface="210 밀레니얼"/>
                <a:cs typeface="210 밀레니얼"/>
                <a:sym typeface="210 밀레니얼"/>
              </a:rPr>
              <a:t>API </a:t>
            </a: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1D2A3A"/>
                </a:solidFill>
                <a:effectLst/>
                <a:uLnTx/>
                <a:uFillTx/>
                <a:latin typeface="210 밀레니얼"/>
                <a:ea typeface="210 밀레니얼"/>
                <a:cs typeface="210 밀레니얼"/>
                <a:sym typeface="210 밀레니얼"/>
              </a:rPr>
              <a:t>이용하여 날씨</a:t>
            </a:r>
            <a:r>
              <a:rPr kumimoji="0" lang="en-US" altLang="ko-KR" sz="3600" b="0" i="0" u="none" strike="noStrike" kern="1200" cap="none" spc="0" normalizeH="0" baseline="0" noProof="0" dirty="0">
                <a:ln>
                  <a:noFill/>
                </a:ln>
                <a:solidFill>
                  <a:srgbClr val="1D2A3A"/>
                </a:solidFill>
                <a:effectLst/>
                <a:uLnTx/>
                <a:uFillTx/>
                <a:latin typeface="210 밀레니얼"/>
                <a:ea typeface="210 밀레니얼"/>
                <a:cs typeface="210 밀레니얼"/>
                <a:sym typeface="210 밀레니얼"/>
              </a:rPr>
              <a:t>, </a:t>
            </a: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1D2A3A"/>
                </a:solidFill>
                <a:effectLst/>
                <a:uLnTx/>
                <a:uFillTx/>
                <a:latin typeface="210 밀레니얼"/>
                <a:ea typeface="210 밀레니얼"/>
                <a:cs typeface="210 밀레니얼"/>
                <a:sym typeface="210 밀레니얼"/>
              </a:rPr>
              <a:t>기온</a:t>
            </a:r>
            <a:r>
              <a:rPr kumimoji="0" lang="en-US" altLang="ko-KR" sz="3600" b="0" i="0" u="none" strike="noStrike" kern="1200" cap="none" spc="0" normalizeH="0" baseline="0" noProof="0" dirty="0">
                <a:ln>
                  <a:noFill/>
                </a:ln>
                <a:solidFill>
                  <a:srgbClr val="1D2A3A"/>
                </a:solidFill>
                <a:effectLst/>
                <a:uLnTx/>
                <a:uFillTx/>
                <a:latin typeface="210 밀레니얼"/>
                <a:ea typeface="210 밀레니얼"/>
                <a:cs typeface="210 밀레니얼"/>
                <a:sym typeface="210 밀레니얼"/>
              </a:rPr>
              <a:t>, </a:t>
            </a: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1D2A3A"/>
                </a:solidFill>
                <a:effectLst/>
                <a:uLnTx/>
                <a:uFillTx/>
                <a:latin typeface="210 밀레니얼"/>
                <a:ea typeface="210 밀레니얼"/>
                <a:cs typeface="210 밀레니얼"/>
                <a:sym typeface="210 밀레니얼"/>
              </a:rPr>
              <a:t>일출</a:t>
            </a:r>
            <a:r>
              <a:rPr kumimoji="0" lang="en-US" altLang="ko-KR" sz="3600" b="0" i="0" u="none" strike="noStrike" kern="1200" cap="none" spc="0" normalizeH="0" baseline="0" noProof="0" dirty="0">
                <a:ln>
                  <a:noFill/>
                </a:ln>
                <a:solidFill>
                  <a:srgbClr val="1D2A3A"/>
                </a:solidFill>
                <a:effectLst/>
                <a:uLnTx/>
                <a:uFillTx/>
                <a:latin typeface="210 밀레니얼"/>
                <a:ea typeface="210 밀레니얼"/>
                <a:cs typeface="210 밀레니얼"/>
                <a:sym typeface="210 밀레니얼"/>
              </a:rPr>
              <a:t>, </a:t>
            </a: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1D2A3A"/>
                </a:solidFill>
                <a:effectLst/>
                <a:uLnTx/>
                <a:uFillTx/>
                <a:latin typeface="210 밀레니얼"/>
                <a:ea typeface="210 밀레니얼"/>
                <a:cs typeface="210 밀레니얼"/>
                <a:sym typeface="210 밀레니얼"/>
              </a:rPr>
              <a:t>일몰</a:t>
            </a:r>
            <a:r>
              <a:rPr kumimoji="0" lang="en-US" altLang="ko-KR" sz="3600" b="0" i="0" u="none" strike="noStrike" kern="1200" cap="none" spc="0" normalizeH="0" baseline="0" noProof="0" dirty="0">
                <a:ln>
                  <a:noFill/>
                </a:ln>
                <a:solidFill>
                  <a:srgbClr val="1D2A3A"/>
                </a:solidFill>
                <a:effectLst/>
                <a:uLnTx/>
                <a:uFillTx/>
                <a:latin typeface="210 밀레니얼"/>
                <a:ea typeface="210 밀레니얼"/>
                <a:cs typeface="210 밀레니얼"/>
                <a:sym typeface="210 밀레니얼"/>
              </a:rPr>
              <a:t>, </a:t>
            </a: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1D2A3A"/>
                </a:solidFill>
                <a:effectLst/>
                <a:uLnTx/>
                <a:uFillTx/>
                <a:latin typeface="210 밀레니얼"/>
                <a:ea typeface="210 밀레니얼"/>
                <a:cs typeface="210 밀레니얼"/>
                <a:sym typeface="210 밀레니얼"/>
              </a:rPr>
              <a:t>현재시간 요청을 받을 수 있음</a:t>
            </a:r>
            <a:endParaRPr kumimoji="0" lang="en-US" altLang="ko-KR" sz="3600" b="0" i="0" u="none" strike="noStrike" kern="1200" cap="none" spc="0" normalizeH="0" baseline="0" noProof="0" dirty="0">
              <a:ln>
                <a:noFill/>
              </a:ln>
              <a:solidFill>
                <a:srgbClr val="1D2A3A"/>
              </a:solidFill>
              <a:effectLst/>
              <a:uLnTx/>
              <a:uFillTx/>
              <a:latin typeface="210 밀레니얼"/>
              <a:ea typeface="210 밀레니얼"/>
              <a:cs typeface="210 밀레니얼"/>
              <a:sym typeface="210 밀레니얼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B6346B1A-30AB-5AAC-3630-7D74AA2CFE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3796411"/>
            <a:ext cx="11053312" cy="5171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6914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A45034-1B97-EBF7-09B5-9097FC45B8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2">
            <a:extLst>
              <a:ext uri="{FF2B5EF4-FFF2-40B4-BE49-F238E27FC236}">
                <a16:creationId xmlns:a16="http://schemas.microsoft.com/office/drawing/2014/main" id="{090F03A0-1211-8015-2902-60111986F4FE}"/>
              </a:ext>
            </a:extLst>
          </p:cNvPr>
          <p:cNvGrpSpPr/>
          <p:nvPr/>
        </p:nvGrpSpPr>
        <p:grpSpPr>
          <a:xfrm>
            <a:off x="809825" y="419100"/>
            <a:ext cx="16668349" cy="9118159"/>
            <a:chOff x="0" y="-47625"/>
            <a:chExt cx="4390018" cy="2401490"/>
          </a:xfrm>
        </p:grpSpPr>
        <p:sp>
          <p:nvSpPr>
            <p:cNvPr id="28" name="Freeform 3">
              <a:extLst>
                <a:ext uri="{FF2B5EF4-FFF2-40B4-BE49-F238E27FC236}">
                  <a16:creationId xmlns:a16="http://schemas.microsoft.com/office/drawing/2014/main" id="{DD7AB9F6-9845-AB01-89B8-3E23DE56D866}"/>
                </a:ext>
              </a:extLst>
            </p:cNvPr>
            <p:cNvSpPr/>
            <p:nvPr/>
          </p:nvSpPr>
          <p:spPr>
            <a:xfrm>
              <a:off x="0" y="-3551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9" name="TextBox 4">
              <a:extLst>
                <a:ext uri="{FF2B5EF4-FFF2-40B4-BE49-F238E27FC236}">
                  <a16:creationId xmlns:a16="http://schemas.microsoft.com/office/drawing/2014/main" id="{BBB3AB6A-D383-436E-E9DD-6292951F78D7}"/>
                </a:ext>
              </a:extLst>
            </p:cNvPr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659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5" name="AutoShape 5">
            <a:extLst>
              <a:ext uri="{FF2B5EF4-FFF2-40B4-BE49-F238E27FC236}">
                <a16:creationId xmlns:a16="http://schemas.microsoft.com/office/drawing/2014/main" id="{93C9ECF7-9A36-0188-27A6-2DD3B34548FD}"/>
              </a:ext>
            </a:extLst>
          </p:cNvPr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9" name="TextBox 19">
            <a:extLst>
              <a:ext uri="{FF2B5EF4-FFF2-40B4-BE49-F238E27FC236}">
                <a16:creationId xmlns:a16="http://schemas.microsoft.com/office/drawing/2014/main" id="{F7D7AF94-18EF-1F72-2C5F-95D09F576876}"/>
              </a:ext>
            </a:extLst>
          </p:cNvPr>
          <p:cNvSpPr txBox="1"/>
          <p:nvPr/>
        </p:nvSpPr>
        <p:spPr>
          <a:xfrm>
            <a:off x="609600" y="1698963"/>
            <a:ext cx="10515600" cy="10333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895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6000" dirty="0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기능 설명</a:t>
            </a:r>
            <a:r>
              <a:rPr lang="en-US" altLang="ko-KR" sz="6000" dirty="0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(</a:t>
            </a:r>
            <a:r>
              <a:rPr lang="ko-KR" altLang="en-US" sz="6000" dirty="0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클라이언트 </a:t>
            </a:r>
            <a:r>
              <a:rPr lang="en-US" altLang="ko-KR" sz="6000" dirty="0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STM )</a:t>
            </a:r>
            <a:endParaRPr kumimoji="0" lang="en-US" sz="6000" b="0" i="0" u="none" strike="noStrike" kern="1200" cap="none" spc="0" normalizeH="0" baseline="0" noProof="0" dirty="0">
              <a:ln>
                <a:noFill/>
              </a:ln>
              <a:solidFill>
                <a:srgbClr val="1D2A3A"/>
              </a:solidFill>
              <a:effectLst/>
              <a:uLnTx/>
              <a:uFillTx/>
              <a:latin typeface="210 밀레니얼"/>
              <a:ea typeface="210 밀레니얼"/>
              <a:cs typeface="210 밀레니얼"/>
              <a:sym typeface="210 밀레니얼"/>
            </a:endParaRPr>
          </a:p>
        </p:txBody>
      </p:sp>
      <p:sp>
        <p:nvSpPr>
          <p:cNvPr id="2" name="TextBox 19">
            <a:extLst>
              <a:ext uri="{FF2B5EF4-FFF2-40B4-BE49-F238E27FC236}">
                <a16:creationId xmlns:a16="http://schemas.microsoft.com/office/drawing/2014/main" id="{382E90F3-B9DE-7F99-5DB3-3797B2DB86C7}"/>
              </a:ext>
            </a:extLst>
          </p:cNvPr>
          <p:cNvSpPr txBox="1"/>
          <p:nvPr/>
        </p:nvSpPr>
        <p:spPr>
          <a:xfrm>
            <a:off x="1026696" y="2732323"/>
            <a:ext cx="10098504" cy="97751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ts val="895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4000" dirty="0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클라이언트 </a:t>
            </a:r>
            <a:r>
              <a:rPr lang="en-US" altLang="ko-KR" sz="4000" dirty="0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API </a:t>
            </a:r>
            <a:r>
              <a:rPr lang="ko-KR" altLang="en-US" sz="4000" dirty="0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에게 일정 시간마다 요청함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srgbClr val="1D2A3A"/>
              </a:solidFill>
              <a:effectLst/>
              <a:uLnTx/>
              <a:uFillTx/>
              <a:latin typeface="210 밀레니얼"/>
              <a:ea typeface="210 밀레니얼"/>
              <a:cs typeface="210 밀레니얼"/>
              <a:sym typeface="210 밀레니얼"/>
            </a:endParaRPr>
          </a:p>
        </p:txBody>
      </p:sp>
      <p:sp>
        <p:nvSpPr>
          <p:cNvPr id="3" name="TextBox 19">
            <a:extLst>
              <a:ext uri="{FF2B5EF4-FFF2-40B4-BE49-F238E27FC236}">
                <a16:creationId xmlns:a16="http://schemas.microsoft.com/office/drawing/2014/main" id="{A3D6FB93-4DF5-71AD-6EB0-0912570444CE}"/>
              </a:ext>
            </a:extLst>
          </p:cNvPr>
          <p:cNvSpPr txBox="1"/>
          <p:nvPr/>
        </p:nvSpPr>
        <p:spPr>
          <a:xfrm>
            <a:off x="12468425" y="2953918"/>
            <a:ext cx="5819575" cy="9662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895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1D2A3A"/>
                </a:solidFill>
                <a:effectLst/>
                <a:uLnTx/>
                <a:uFillTx/>
                <a:latin typeface="210 밀레니얼"/>
                <a:ea typeface="210 밀레니얼"/>
                <a:cs typeface="210 밀레니얼"/>
                <a:sym typeface="210 밀레니얼"/>
              </a:rPr>
              <a:t>TIM Callback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126CCAE-1631-41E6-2A4A-141AAFC5C3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780" y="4410471"/>
            <a:ext cx="9305883" cy="4671881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36F91DFB-D0EA-EC59-B4F5-48A98DD6A1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34021" y="4130581"/>
            <a:ext cx="6544153" cy="5122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2981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테마1</Template>
  <TotalTime>1584</TotalTime>
  <Words>318</Words>
  <Application>Microsoft Office PowerPoint</Application>
  <PresentationFormat>사용자 지정</PresentationFormat>
  <Paragraphs>64</Paragraphs>
  <Slides>17</Slides>
  <Notes>2</Notes>
  <HiddenSlides>0</HiddenSlides>
  <MMClips>5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2" baseType="lpstr">
      <vt:lpstr>Arial</vt:lpstr>
      <vt:lpstr>맑은 고딕</vt:lpstr>
      <vt:lpstr>210 밀레니얼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마케팅 프로젝트</dc:title>
  <dc:creator>kcci stc</dc:creator>
  <cp:lastModifiedBy>kcci stc</cp:lastModifiedBy>
  <cp:revision>58</cp:revision>
  <dcterms:created xsi:type="dcterms:W3CDTF">2006-08-16T00:00:00Z</dcterms:created>
  <dcterms:modified xsi:type="dcterms:W3CDTF">2025-08-26T05:30:55Z</dcterms:modified>
  <dc:identifier>DAGXjNgMSCo</dc:identifier>
</cp:coreProperties>
</file>

<file path=docProps/thumbnail.jpeg>
</file>